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5.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bookmarkIdSeed="4">
  <p:sldMasterIdLst>
    <p:sldMasterId id="2147483648" r:id="rId1"/>
  </p:sldMasterIdLst>
  <p:notesMasterIdLst>
    <p:notesMasterId r:id="rId51"/>
  </p:notesMasterIdLst>
  <p:handoutMasterIdLst>
    <p:handoutMasterId r:id="rId52"/>
  </p:handoutMasterIdLst>
  <p:sldIdLst>
    <p:sldId id="7702" r:id="rId2"/>
    <p:sldId id="7703" r:id="rId3"/>
    <p:sldId id="7751" r:id="rId4"/>
    <p:sldId id="7752" r:id="rId5"/>
    <p:sldId id="7753" r:id="rId6"/>
    <p:sldId id="7754" r:id="rId7"/>
    <p:sldId id="7755" r:id="rId8"/>
    <p:sldId id="7756" r:id="rId9"/>
    <p:sldId id="7757" r:id="rId10"/>
    <p:sldId id="7758" r:id="rId11"/>
    <p:sldId id="7759" r:id="rId12"/>
    <p:sldId id="7760" r:id="rId13"/>
    <p:sldId id="7761" r:id="rId14"/>
    <p:sldId id="7762" r:id="rId15"/>
    <p:sldId id="7763" r:id="rId16"/>
    <p:sldId id="7764" r:id="rId17"/>
    <p:sldId id="7765" r:id="rId18"/>
    <p:sldId id="7766" r:id="rId19"/>
    <p:sldId id="7767" r:id="rId20"/>
    <p:sldId id="7721" r:id="rId21"/>
    <p:sldId id="7722" r:id="rId22"/>
    <p:sldId id="7723" r:id="rId23"/>
    <p:sldId id="7724" r:id="rId24"/>
    <p:sldId id="7725" r:id="rId25"/>
    <p:sldId id="7726" r:id="rId26"/>
    <p:sldId id="7727" r:id="rId27"/>
    <p:sldId id="7728" r:id="rId28"/>
    <p:sldId id="7729" r:id="rId29"/>
    <p:sldId id="7730" r:id="rId30"/>
    <p:sldId id="7731" r:id="rId31"/>
    <p:sldId id="7732" r:id="rId32"/>
    <p:sldId id="7733" r:id="rId33"/>
    <p:sldId id="7734" r:id="rId34"/>
    <p:sldId id="7735" r:id="rId35"/>
    <p:sldId id="7736" r:id="rId36"/>
    <p:sldId id="7737" r:id="rId37"/>
    <p:sldId id="7738" r:id="rId38"/>
    <p:sldId id="7739" r:id="rId39"/>
    <p:sldId id="7740" r:id="rId40"/>
    <p:sldId id="7741" r:id="rId41"/>
    <p:sldId id="7742" r:id="rId42"/>
    <p:sldId id="7743" r:id="rId43"/>
    <p:sldId id="7744" r:id="rId44"/>
    <p:sldId id="7745" r:id="rId45"/>
    <p:sldId id="7746" r:id="rId46"/>
    <p:sldId id="7747" r:id="rId47"/>
    <p:sldId id="7748" r:id="rId48"/>
    <p:sldId id="7749" r:id="rId49"/>
    <p:sldId id="7750" r:id="rId50"/>
  </p:sldIdLst>
  <p:sldSz cx="9144000" cy="5149850"/>
  <p:notesSz cx="9928225"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0">
          <p15:clr>
            <a:srgbClr val="A4A3A4"/>
          </p15:clr>
        </p15:guide>
        <p15:guide id="2" pos="23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F2F"/>
    <a:srgbClr val="7DBD71"/>
    <a:srgbClr val="128E7D"/>
    <a:srgbClr val="005677"/>
    <a:srgbClr val="5A704E"/>
    <a:srgbClr val="E47823"/>
    <a:srgbClr val="C46B20"/>
    <a:srgbClr val="B7641E"/>
    <a:srgbClr val="6F5582"/>
    <a:srgbClr val="761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05" autoAdjust="0"/>
  </p:normalViewPr>
  <p:slideViewPr>
    <p:cSldViewPr>
      <p:cViewPr>
        <p:scale>
          <a:sx n="92" d="100"/>
          <a:sy n="92" d="100"/>
        </p:scale>
        <p:origin x="-534" y="72"/>
      </p:cViewPr>
      <p:guideLst>
        <p:guide orient="horz" pos="480"/>
        <p:guide pos="23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B2780AC1-59FE-42AE-8738-4570CCBF1346}">
      <dgm:prSet phldrT="[Testo]" custT="1"/>
      <dgm:spPr/>
      <dgm:t>
        <a:bodyPr/>
        <a:lstStyle/>
        <a:p>
          <a:endParaRPr lang="it-IT" sz="1800" b="1" cap="small" baseline="0" dirty="0">
            <a:solidFill>
              <a:schemeClr val="tx2"/>
            </a:solidFill>
            <a:latin typeface="+mn-lt"/>
            <a:ea typeface="+mn-ea"/>
            <a:cs typeface="+mn-cs"/>
          </a:endParaRPr>
        </a:p>
        <a:p>
          <a:r>
            <a:rPr lang="it-IT" sz="1800" b="1" cap="small" baseline="0" dirty="0">
              <a:solidFill>
                <a:schemeClr val="tx2"/>
              </a:solidFill>
              <a:latin typeface="+mn-lt"/>
              <a:ea typeface="+mn-ea"/>
              <a:cs typeface="+mn-cs"/>
            </a:rPr>
            <a:t>imprese e lavoratori autonomi che operano nei cantieri temporanei o mobili (di cui all’art.89, co.1, lett. a) del TUSL, ad esclusione di coloro che effettuano mere forniture o prestazioni di natura intellettuale</a:t>
          </a:r>
        </a:p>
        <a:p>
          <a:endParaRPr lang="it-IT" sz="1800" b="1" cap="small" baseline="0" dirty="0">
            <a:solidFill>
              <a:schemeClr val="tx2"/>
            </a:solidFill>
            <a:latin typeface="+mn-lt"/>
            <a:ea typeface="+mn-ea"/>
            <a:cs typeface="+mn-cs"/>
          </a:endParaRPr>
        </a:p>
      </dgm:t>
    </dgm:pt>
    <dgm:pt modelId="{2113BD64-F6A4-4583-8CA2-64CF0D1DFAD6}" type="parTrans" cxnId="{C31F29C0-A27A-4068-9C11-2930638D72F5}">
      <dgm:prSet/>
      <dgm:spPr/>
      <dgm:t>
        <a:bodyPr/>
        <a:lstStyle/>
        <a:p>
          <a:endParaRPr lang="it-IT"/>
        </a:p>
      </dgm:t>
    </dgm:pt>
    <dgm:pt modelId="{CDD78DA0-84CA-4015-A400-ED708859BE86}" type="sibTrans" cxnId="{C31F29C0-A27A-4068-9C11-2930638D72F5}">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1"/>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1"/>
      <dgm:spPr/>
    </dgm:pt>
    <dgm:pt modelId="{458018C2-9A74-423D-9803-D6CD51C07317}" type="pres">
      <dgm:prSet presAssocID="{2DDDDE7A-90FB-4476-80BC-41077D66BDBC}" presName="dstNode" presStyleLbl="node1" presStyleIdx="0" presStyleCnt="1"/>
      <dgm:spPr/>
    </dgm:pt>
    <dgm:pt modelId="{BD9DA0F8-B904-4FC9-9A45-461DB87D1B76}" type="pres">
      <dgm:prSet presAssocID="{B2780AC1-59FE-42AE-8738-4570CCBF1346}" presName="text_1" presStyleLbl="node1" presStyleIdx="0" presStyleCnt="1" custScaleX="102441" custScaleY="143460">
        <dgm:presLayoutVars>
          <dgm:bulletEnabled val="1"/>
        </dgm:presLayoutVars>
      </dgm:prSet>
      <dgm:spPr/>
      <dgm:t>
        <a:bodyPr/>
        <a:lstStyle/>
        <a:p>
          <a:endParaRPr lang="it-IT"/>
        </a:p>
      </dgm:t>
    </dgm:pt>
    <dgm:pt modelId="{FB6B345D-587C-4E67-A2A4-14138A965799}" type="pres">
      <dgm:prSet presAssocID="{B2780AC1-59FE-42AE-8738-4570CCBF1346}" presName="accent_1" presStyleCnt="0"/>
      <dgm:spPr/>
    </dgm:pt>
    <dgm:pt modelId="{5A1CEDC7-1476-487A-A305-206BF24C0825}" type="pres">
      <dgm:prSet presAssocID="{B2780AC1-59FE-42AE-8738-4570CCBF1346}" presName="accentRepeatNode" presStyleLbl="solidFgAcc1" presStyleIdx="0" presStyleCnt="1"/>
      <dgm:spPr>
        <a:solidFill>
          <a:schemeClr val="bg1"/>
        </a:solidFill>
      </dgm:spPr>
    </dgm:pt>
  </dgm:ptLst>
  <dgm:cxnLst>
    <dgm:cxn modelId="{7582026B-DD4E-41D7-AFB7-41954D86F979}" type="presOf" srcId="{B2780AC1-59FE-42AE-8738-4570CCBF1346}" destId="{BD9DA0F8-B904-4FC9-9A45-461DB87D1B76}" srcOrd="0" destOrd="0" presId="urn:microsoft.com/office/officeart/2008/layout/VerticalCurvedList"/>
    <dgm:cxn modelId="{7B5927D5-5982-4607-BE7B-D97277BAD22C}" type="presOf" srcId="{2DDDDE7A-90FB-4476-80BC-41077D66BDBC}" destId="{0E6E6D6E-7DE2-4F22-915F-AAA77B20B6E0}" srcOrd="0" destOrd="0" presId="urn:microsoft.com/office/officeart/2008/layout/VerticalCurvedList"/>
    <dgm:cxn modelId="{C31F29C0-A27A-4068-9C11-2930638D72F5}" srcId="{2DDDDE7A-90FB-4476-80BC-41077D66BDBC}" destId="{B2780AC1-59FE-42AE-8738-4570CCBF1346}" srcOrd="0" destOrd="0" parTransId="{2113BD64-F6A4-4583-8CA2-64CF0D1DFAD6}" sibTransId="{CDD78DA0-84CA-4015-A400-ED708859BE86}"/>
    <dgm:cxn modelId="{2EF97463-35B4-4509-A4C0-F8417EC5ABC7}" type="presOf" srcId="{CDD78DA0-84CA-4015-A400-ED708859BE86}" destId="{9FAAD1B8-86D6-4066-842C-AF50175252D9}" srcOrd="0" destOrd="0" presId="urn:microsoft.com/office/officeart/2008/layout/VerticalCurvedList"/>
    <dgm:cxn modelId="{4C82B8E2-3A10-48E7-8A82-603B8A3D6998}" type="presParOf" srcId="{0E6E6D6E-7DE2-4F22-915F-AAA77B20B6E0}" destId="{07EC7026-FE20-465F-91BE-D2ED83BFCE86}" srcOrd="0" destOrd="0" presId="urn:microsoft.com/office/officeart/2008/layout/VerticalCurvedList"/>
    <dgm:cxn modelId="{AC999CE2-36F0-4F1D-BFCC-85A624B080C0}" type="presParOf" srcId="{07EC7026-FE20-465F-91BE-D2ED83BFCE86}" destId="{3B414662-B440-4E1F-9353-6B0A25902FB7}" srcOrd="0" destOrd="0" presId="urn:microsoft.com/office/officeart/2008/layout/VerticalCurvedList"/>
    <dgm:cxn modelId="{2E2871A5-FA32-4326-9A8E-5E0838B764E1}" type="presParOf" srcId="{3B414662-B440-4E1F-9353-6B0A25902FB7}" destId="{736B3DE6-08AD-49CD-8480-921BF7A96DA2}" srcOrd="0" destOrd="0" presId="urn:microsoft.com/office/officeart/2008/layout/VerticalCurvedList"/>
    <dgm:cxn modelId="{29009CC2-A2BA-4DD0-AE65-898886DB4737}" type="presParOf" srcId="{3B414662-B440-4E1F-9353-6B0A25902FB7}" destId="{9FAAD1B8-86D6-4066-842C-AF50175252D9}" srcOrd="1" destOrd="0" presId="urn:microsoft.com/office/officeart/2008/layout/VerticalCurvedList"/>
    <dgm:cxn modelId="{A122F4BE-0292-494D-8C33-DC10A663D494}" type="presParOf" srcId="{3B414662-B440-4E1F-9353-6B0A25902FB7}" destId="{49A4FFF2-85F2-4509-AF18-555DD04FA95F}" srcOrd="2" destOrd="0" presId="urn:microsoft.com/office/officeart/2008/layout/VerticalCurvedList"/>
    <dgm:cxn modelId="{14F4912F-49C2-417E-BA31-895F7C3132B3}" type="presParOf" srcId="{3B414662-B440-4E1F-9353-6B0A25902FB7}" destId="{458018C2-9A74-423D-9803-D6CD51C07317}" srcOrd="3" destOrd="0" presId="urn:microsoft.com/office/officeart/2008/layout/VerticalCurvedList"/>
    <dgm:cxn modelId="{5CB07364-2C25-4B3E-9CE9-A8282DC879D0}" type="presParOf" srcId="{07EC7026-FE20-465F-91BE-D2ED83BFCE86}" destId="{BD9DA0F8-B904-4FC9-9A45-461DB87D1B76}" srcOrd="1" destOrd="0" presId="urn:microsoft.com/office/officeart/2008/layout/VerticalCurvedList"/>
    <dgm:cxn modelId="{39A9C902-674D-4F38-895A-1BC0D4601DF1}" type="presParOf" srcId="{07EC7026-FE20-465F-91BE-D2ED83BFCE86}" destId="{FB6B345D-587C-4E67-A2A4-14138A965799}" srcOrd="2" destOrd="0" presId="urn:microsoft.com/office/officeart/2008/layout/VerticalCurvedList"/>
    <dgm:cxn modelId="{A51E7E71-12A1-4FF3-996D-F4BFFEF209C0}" type="presParOf" srcId="{FB6B345D-587C-4E67-A2A4-14138A965799}" destId="{5A1CEDC7-1476-487A-A305-206BF24C082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C8DF434-6FA4-4AE2-B9BA-EFC176BF5862}"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it-IT"/>
        </a:p>
      </dgm:t>
    </dgm:pt>
    <dgm:pt modelId="{2C9F6852-3682-440D-B02E-1FECDCAD10E7}">
      <dgm:prSet phldrT="[Testo]" custT="1"/>
      <dgm:spPr/>
      <dgm:t>
        <a:bodyPr/>
        <a:lstStyle/>
        <a:p>
          <a:pPr>
            <a:buClrTx/>
            <a:buSzTx/>
            <a:buFont typeface="Wingdings" panose="05000000000000000000" pitchFamily="2" charset="2"/>
            <a:buChar char="ü"/>
          </a:pPr>
          <a:r>
            <a:rPr lang="it-IT" sz="1400" b="1" kern="1200" cap="small" dirty="0">
              <a:solidFill>
                <a:srgbClr val="1F497D"/>
              </a:solidFill>
              <a:latin typeface="Calibri"/>
              <a:ea typeface="+mn-ea"/>
              <a:cs typeface="+mn-cs"/>
            </a:rPr>
            <a:t>adempimento, da parte dei datori di lavoro, dei dirigenti, dei preposti, dei lavoratori autonomi e dei prestatori di lavoro, degli obblighi formativi previsti dal </a:t>
          </a:r>
          <a:r>
            <a:rPr lang="it-IT" sz="1400" b="1" kern="1200" cap="small" dirty="0" err="1">
              <a:solidFill>
                <a:srgbClr val="1F497D"/>
              </a:solidFill>
              <a:latin typeface="Calibri"/>
              <a:ea typeface="+mn-ea"/>
              <a:cs typeface="+mn-cs"/>
            </a:rPr>
            <a:t>tusl</a:t>
          </a:r>
          <a:endParaRPr lang="it-IT" sz="1400" b="1" kern="1200" cap="small" dirty="0">
            <a:solidFill>
              <a:srgbClr val="1F497D"/>
            </a:solidFill>
            <a:latin typeface="Calibri"/>
            <a:ea typeface="+mn-ea"/>
            <a:cs typeface="+mn-cs"/>
          </a:endParaRPr>
        </a:p>
      </dgm:t>
    </dgm:pt>
    <dgm:pt modelId="{6E0E8F87-B439-4D04-BDA2-FE4B4B774AB8}" type="parTrans" cxnId="{AFEFB12B-33F0-42B4-A360-D1FE50B1FD64}">
      <dgm:prSet/>
      <dgm:spPr/>
      <dgm:t>
        <a:bodyPr/>
        <a:lstStyle/>
        <a:p>
          <a:endParaRPr lang="it-IT"/>
        </a:p>
      </dgm:t>
    </dgm:pt>
    <dgm:pt modelId="{D937D620-A4CC-4B9A-B4DF-E359A4710D62}" type="sibTrans" cxnId="{AFEFB12B-33F0-42B4-A360-D1FE50B1FD64}">
      <dgm:prSet/>
      <dgm:spPr/>
      <dgm:t>
        <a:bodyPr/>
        <a:lstStyle/>
        <a:p>
          <a:endParaRPr lang="it-IT"/>
        </a:p>
      </dgm:t>
    </dgm:pt>
    <dgm:pt modelId="{70C73FB2-2359-47C8-830F-8F3413023E0F}">
      <dgm:prSet custT="1"/>
      <dgm:spPr/>
      <dgm:t>
        <a:bodyPr/>
        <a:lstStyle/>
        <a:p>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dvr</a:t>
          </a:r>
          <a:r>
            <a:rPr lang="it-IT" sz="1400" b="1" kern="1200" cap="small" dirty="0">
              <a:solidFill>
                <a:srgbClr val="1F497D"/>
              </a:solidFill>
              <a:latin typeface="Calibri"/>
              <a:ea typeface="+mn-ea"/>
              <a:cs typeface="+mn-cs"/>
            </a:rPr>
            <a:t>, nei casi previsti dalla normativa vigente</a:t>
          </a:r>
        </a:p>
      </dgm:t>
    </dgm:pt>
    <dgm:pt modelId="{080D2B51-93A0-4DBB-85DB-4C1B485543A0}" type="parTrans" cxnId="{48DA0FAB-CD56-4361-8ABC-5F4DEFDE3918}">
      <dgm:prSet/>
      <dgm:spPr/>
      <dgm:t>
        <a:bodyPr/>
        <a:lstStyle/>
        <a:p>
          <a:endParaRPr lang="it-IT"/>
        </a:p>
      </dgm:t>
    </dgm:pt>
    <dgm:pt modelId="{AEB7E414-DB6C-418C-898F-A28233C00A3B}" type="sibTrans" cxnId="{48DA0FAB-CD56-4361-8ABC-5F4DEFDE3918}">
      <dgm:prSet/>
      <dgm:spPr/>
      <dgm:t>
        <a:bodyPr/>
        <a:lstStyle/>
        <a:p>
          <a:endParaRPr lang="it-IT"/>
        </a:p>
      </dgm:t>
    </dgm:pt>
    <dgm:pt modelId="{EE121599-2C78-4BC6-8E95-8047F0865273}">
      <dgm:prSet custT="1"/>
      <dgm:spPr/>
      <dgm: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avvenuta designazione del </a:t>
          </a:r>
          <a:r>
            <a:rPr lang="it-IT" sz="1400" b="1" kern="1200" cap="small" dirty="0" err="1">
              <a:solidFill>
                <a:srgbClr val="1F497D"/>
              </a:solidFill>
              <a:latin typeface="Calibri"/>
              <a:ea typeface="+mn-ea"/>
              <a:cs typeface="+mn-cs"/>
            </a:rPr>
            <a:t>rspp</a:t>
          </a:r>
          <a:r>
            <a:rPr lang="it-IT" sz="1400" b="1" kern="1200" cap="small" dirty="0">
              <a:solidFill>
                <a:srgbClr val="1F497D"/>
              </a:solidFill>
              <a:latin typeface="Calibri"/>
              <a:ea typeface="+mn-ea"/>
              <a:cs typeface="+mn-cs"/>
            </a:rPr>
            <a:t>, nei casi previsti dalla normativa vigente</a:t>
          </a:r>
        </a:p>
      </dgm:t>
    </dgm:pt>
    <dgm:pt modelId="{B90B8F2F-1CD5-4CA5-A2AB-4D2AB1F43369}" type="parTrans" cxnId="{B2437FD8-5067-4F56-B5C1-D18FB5CB7299}">
      <dgm:prSet/>
      <dgm:spPr/>
      <dgm:t>
        <a:bodyPr/>
        <a:lstStyle/>
        <a:p>
          <a:endParaRPr lang="it-IT"/>
        </a:p>
      </dgm:t>
    </dgm:pt>
    <dgm:pt modelId="{E50B9F8C-7845-4806-92CA-251457285676}" type="sibTrans" cxnId="{B2437FD8-5067-4F56-B5C1-D18FB5CB7299}">
      <dgm:prSet/>
      <dgm:spPr/>
      <dgm:t>
        <a:bodyPr/>
        <a:lstStyle/>
        <a:p>
          <a:endParaRPr lang="it-IT"/>
        </a:p>
      </dgm:t>
    </dgm:pt>
    <dgm:pt modelId="{5F5E3E0D-AD03-413A-A505-617BB405A367}" type="pres">
      <dgm:prSet presAssocID="{FC8DF434-6FA4-4AE2-B9BA-EFC176BF5862}" presName="Name0" presStyleCnt="0">
        <dgm:presLayoutVars>
          <dgm:chMax val="7"/>
          <dgm:chPref val="7"/>
          <dgm:dir/>
        </dgm:presLayoutVars>
      </dgm:prSet>
      <dgm:spPr/>
      <dgm:t>
        <a:bodyPr/>
        <a:lstStyle/>
        <a:p>
          <a:endParaRPr lang="it-IT"/>
        </a:p>
      </dgm:t>
    </dgm:pt>
    <dgm:pt modelId="{3F8333F8-CFBD-48C6-83E5-F2B3FCD25446}" type="pres">
      <dgm:prSet presAssocID="{FC8DF434-6FA4-4AE2-B9BA-EFC176BF5862}" presName="Name1" presStyleCnt="0"/>
      <dgm:spPr/>
    </dgm:pt>
    <dgm:pt modelId="{7A3E2325-91FD-4B71-A86C-BB3FA4FA5FA9}" type="pres">
      <dgm:prSet presAssocID="{FC8DF434-6FA4-4AE2-B9BA-EFC176BF5862}" presName="cycle" presStyleCnt="0"/>
      <dgm:spPr/>
    </dgm:pt>
    <dgm:pt modelId="{A1C0D231-FE88-4AF9-A7ED-0B06911AEF55}" type="pres">
      <dgm:prSet presAssocID="{FC8DF434-6FA4-4AE2-B9BA-EFC176BF5862}" presName="srcNode" presStyleLbl="node1" presStyleIdx="0" presStyleCnt="3"/>
      <dgm:spPr/>
    </dgm:pt>
    <dgm:pt modelId="{9E82C93F-33C4-4D93-9FAD-C80B6BC74C12}" type="pres">
      <dgm:prSet presAssocID="{FC8DF434-6FA4-4AE2-B9BA-EFC176BF5862}" presName="conn" presStyleLbl="parChTrans1D2" presStyleIdx="0" presStyleCnt="1"/>
      <dgm:spPr/>
      <dgm:t>
        <a:bodyPr/>
        <a:lstStyle/>
        <a:p>
          <a:endParaRPr lang="it-IT"/>
        </a:p>
      </dgm:t>
    </dgm:pt>
    <dgm:pt modelId="{84507C20-6223-4348-839A-8192BE159B2B}" type="pres">
      <dgm:prSet presAssocID="{FC8DF434-6FA4-4AE2-B9BA-EFC176BF5862}" presName="extraNode" presStyleLbl="node1" presStyleIdx="0" presStyleCnt="3"/>
      <dgm:spPr/>
    </dgm:pt>
    <dgm:pt modelId="{51C315C3-7E07-4C6C-8474-2F8619958414}" type="pres">
      <dgm:prSet presAssocID="{FC8DF434-6FA4-4AE2-B9BA-EFC176BF5862}" presName="dstNode" presStyleLbl="node1" presStyleIdx="0" presStyleCnt="3"/>
      <dgm:spPr/>
    </dgm:pt>
    <dgm:pt modelId="{87FA616D-0F89-4F76-A267-AED2130C8029}" type="pres">
      <dgm:prSet presAssocID="{2C9F6852-3682-440D-B02E-1FECDCAD10E7}" presName="text_1" presStyleLbl="node1" presStyleIdx="0" presStyleCnt="3">
        <dgm:presLayoutVars>
          <dgm:bulletEnabled val="1"/>
        </dgm:presLayoutVars>
      </dgm:prSet>
      <dgm:spPr/>
      <dgm:t>
        <a:bodyPr/>
        <a:lstStyle/>
        <a:p>
          <a:endParaRPr lang="it-IT"/>
        </a:p>
      </dgm:t>
    </dgm:pt>
    <dgm:pt modelId="{C6204847-B81F-4E8E-AAEF-E4467F0776A6}" type="pres">
      <dgm:prSet presAssocID="{2C9F6852-3682-440D-B02E-1FECDCAD10E7}" presName="accent_1" presStyleCnt="0"/>
      <dgm:spPr/>
    </dgm:pt>
    <dgm:pt modelId="{DB9C30F2-E225-4CE8-A626-FA8C946F819A}" type="pres">
      <dgm:prSet presAssocID="{2C9F6852-3682-440D-B02E-1FECDCAD10E7}" presName="accentRepeatNode" presStyleLbl="solidFgAcc1" presStyleIdx="0" presStyleCnt="3"/>
      <dgm:spPr/>
    </dgm:pt>
    <dgm:pt modelId="{0DF7962E-F978-41FE-A8CF-A86C13C3BC56}" type="pres">
      <dgm:prSet presAssocID="{70C73FB2-2359-47C8-830F-8F3413023E0F}" presName="text_2" presStyleLbl="node1" presStyleIdx="1" presStyleCnt="3" custLinFactNeighborX="-50" custLinFactNeighborY="-4095">
        <dgm:presLayoutVars>
          <dgm:bulletEnabled val="1"/>
        </dgm:presLayoutVars>
      </dgm:prSet>
      <dgm:spPr/>
      <dgm:t>
        <a:bodyPr/>
        <a:lstStyle/>
        <a:p>
          <a:endParaRPr lang="it-IT"/>
        </a:p>
      </dgm:t>
    </dgm:pt>
    <dgm:pt modelId="{263FFBAB-D623-436F-BF31-FA6BF2773728}" type="pres">
      <dgm:prSet presAssocID="{70C73FB2-2359-47C8-830F-8F3413023E0F}" presName="accent_2" presStyleCnt="0"/>
      <dgm:spPr/>
    </dgm:pt>
    <dgm:pt modelId="{7E8D2B15-9DF1-469F-B16F-F8D2562991D0}" type="pres">
      <dgm:prSet presAssocID="{70C73FB2-2359-47C8-830F-8F3413023E0F}" presName="accentRepeatNode" presStyleLbl="solidFgAcc1" presStyleIdx="1" presStyleCnt="3"/>
      <dgm:spPr/>
    </dgm:pt>
    <dgm:pt modelId="{FD02853A-CE57-49CF-98EA-36CCD9562835}" type="pres">
      <dgm:prSet presAssocID="{EE121599-2C78-4BC6-8E95-8047F0865273}" presName="text_3" presStyleLbl="node1" presStyleIdx="2" presStyleCnt="3">
        <dgm:presLayoutVars>
          <dgm:bulletEnabled val="1"/>
        </dgm:presLayoutVars>
      </dgm:prSet>
      <dgm:spPr/>
      <dgm:t>
        <a:bodyPr/>
        <a:lstStyle/>
        <a:p>
          <a:endParaRPr lang="it-IT"/>
        </a:p>
      </dgm:t>
    </dgm:pt>
    <dgm:pt modelId="{25882612-C5B7-4A63-8C1A-CB6B54B98F21}" type="pres">
      <dgm:prSet presAssocID="{EE121599-2C78-4BC6-8E95-8047F0865273}" presName="accent_3" presStyleCnt="0"/>
      <dgm:spPr/>
    </dgm:pt>
    <dgm:pt modelId="{186560E6-9E8E-4873-A726-9247248026BD}" type="pres">
      <dgm:prSet presAssocID="{EE121599-2C78-4BC6-8E95-8047F0865273}" presName="accentRepeatNode" presStyleLbl="solidFgAcc1" presStyleIdx="2" presStyleCnt="3"/>
      <dgm:spPr/>
    </dgm:pt>
  </dgm:ptLst>
  <dgm:cxnLst>
    <dgm:cxn modelId="{051BFF0C-ECEC-4D01-8F0E-A67C00D90745}" type="presOf" srcId="{EE121599-2C78-4BC6-8E95-8047F0865273}" destId="{FD02853A-CE57-49CF-98EA-36CCD9562835}" srcOrd="0" destOrd="0" presId="urn:microsoft.com/office/officeart/2008/layout/VerticalCurvedList"/>
    <dgm:cxn modelId="{C8036952-A392-4BEF-B15E-138709CFF67D}" type="presOf" srcId="{D937D620-A4CC-4B9A-B4DF-E359A4710D62}" destId="{9E82C93F-33C4-4D93-9FAD-C80B6BC74C12}" srcOrd="0" destOrd="0" presId="urn:microsoft.com/office/officeart/2008/layout/VerticalCurvedList"/>
    <dgm:cxn modelId="{48DA0FAB-CD56-4361-8ABC-5F4DEFDE3918}" srcId="{FC8DF434-6FA4-4AE2-B9BA-EFC176BF5862}" destId="{70C73FB2-2359-47C8-830F-8F3413023E0F}" srcOrd="1" destOrd="0" parTransId="{080D2B51-93A0-4DBB-85DB-4C1B485543A0}" sibTransId="{AEB7E414-DB6C-418C-898F-A28233C00A3B}"/>
    <dgm:cxn modelId="{B2437FD8-5067-4F56-B5C1-D18FB5CB7299}" srcId="{FC8DF434-6FA4-4AE2-B9BA-EFC176BF5862}" destId="{EE121599-2C78-4BC6-8E95-8047F0865273}" srcOrd="2" destOrd="0" parTransId="{B90B8F2F-1CD5-4CA5-A2AB-4D2AB1F43369}" sibTransId="{E50B9F8C-7845-4806-92CA-251457285676}"/>
    <dgm:cxn modelId="{BDA6AAD1-A8A4-41B2-A72B-B45FBA6B005D}" type="presOf" srcId="{2C9F6852-3682-440D-B02E-1FECDCAD10E7}" destId="{87FA616D-0F89-4F76-A267-AED2130C8029}" srcOrd="0" destOrd="0" presId="urn:microsoft.com/office/officeart/2008/layout/VerticalCurvedList"/>
    <dgm:cxn modelId="{9F5E4E1E-14F8-4939-88A1-9DDB240500F9}" type="presOf" srcId="{70C73FB2-2359-47C8-830F-8F3413023E0F}" destId="{0DF7962E-F978-41FE-A8CF-A86C13C3BC56}" srcOrd="0" destOrd="0" presId="urn:microsoft.com/office/officeart/2008/layout/VerticalCurvedList"/>
    <dgm:cxn modelId="{AFEFB12B-33F0-42B4-A360-D1FE50B1FD64}" srcId="{FC8DF434-6FA4-4AE2-B9BA-EFC176BF5862}" destId="{2C9F6852-3682-440D-B02E-1FECDCAD10E7}" srcOrd="0" destOrd="0" parTransId="{6E0E8F87-B439-4D04-BDA2-FE4B4B774AB8}" sibTransId="{D937D620-A4CC-4B9A-B4DF-E359A4710D62}"/>
    <dgm:cxn modelId="{2A914BBC-5481-4B13-8731-71A16AA56FB2}" type="presOf" srcId="{FC8DF434-6FA4-4AE2-B9BA-EFC176BF5862}" destId="{5F5E3E0D-AD03-413A-A505-617BB405A367}" srcOrd="0" destOrd="0" presId="urn:microsoft.com/office/officeart/2008/layout/VerticalCurvedList"/>
    <dgm:cxn modelId="{4310458B-76E5-499B-9A97-72534877C019}" type="presParOf" srcId="{5F5E3E0D-AD03-413A-A505-617BB405A367}" destId="{3F8333F8-CFBD-48C6-83E5-F2B3FCD25446}" srcOrd="0" destOrd="0" presId="urn:microsoft.com/office/officeart/2008/layout/VerticalCurvedList"/>
    <dgm:cxn modelId="{B8E5983B-F753-44DC-984F-74A538FB729A}" type="presParOf" srcId="{3F8333F8-CFBD-48C6-83E5-F2B3FCD25446}" destId="{7A3E2325-91FD-4B71-A86C-BB3FA4FA5FA9}" srcOrd="0" destOrd="0" presId="urn:microsoft.com/office/officeart/2008/layout/VerticalCurvedList"/>
    <dgm:cxn modelId="{2D445432-630F-452D-B770-6D7D1A7862C3}" type="presParOf" srcId="{7A3E2325-91FD-4B71-A86C-BB3FA4FA5FA9}" destId="{A1C0D231-FE88-4AF9-A7ED-0B06911AEF55}" srcOrd="0" destOrd="0" presId="urn:microsoft.com/office/officeart/2008/layout/VerticalCurvedList"/>
    <dgm:cxn modelId="{38091E56-D982-4AFA-A1D2-4031B10911A6}" type="presParOf" srcId="{7A3E2325-91FD-4B71-A86C-BB3FA4FA5FA9}" destId="{9E82C93F-33C4-4D93-9FAD-C80B6BC74C12}" srcOrd="1" destOrd="0" presId="urn:microsoft.com/office/officeart/2008/layout/VerticalCurvedList"/>
    <dgm:cxn modelId="{95C84589-E029-4D2C-848B-48C041C88733}" type="presParOf" srcId="{7A3E2325-91FD-4B71-A86C-BB3FA4FA5FA9}" destId="{84507C20-6223-4348-839A-8192BE159B2B}" srcOrd="2" destOrd="0" presId="urn:microsoft.com/office/officeart/2008/layout/VerticalCurvedList"/>
    <dgm:cxn modelId="{657C4019-DD46-4307-8053-3B87F007A0EF}" type="presParOf" srcId="{7A3E2325-91FD-4B71-A86C-BB3FA4FA5FA9}" destId="{51C315C3-7E07-4C6C-8474-2F8619958414}" srcOrd="3" destOrd="0" presId="urn:microsoft.com/office/officeart/2008/layout/VerticalCurvedList"/>
    <dgm:cxn modelId="{91DE0733-7930-4D06-A752-50E8F6857BC2}" type="presParOf" srcId="{3F8333F8-CFBD-48C6-83E5-F2B3FCD25446}" destId="{87FA616D-0F89-4F76-A267-AED2130C8029}" srcOrd="1" destOrd="0" presId="urn:microsoft.com/office/officeart/2008/layout/VerticalCurvedList"/>
    <dgm:cxn modelId="{3057B1B0-67C4-4C0D-80A3-30CC255AE875}" type="presParOf" srcId="{3F8333F8-CFBD-48C6-83E5-F2B3FCD25446}" destId="{C6204847-B81F-4E8E-AAEF-E4467F0776A6}" srcOrd="2" destOrd="0" presId="urn:microsoft.com/office/officeart/2008/layout/VerticalCurvedList"/>
    <dgm:cxn modelId="{31527177-56B8-4817-9BF7-83619F062871}" type="presParOf" srcId="{C6204847-B81F-4E8E-AAEF-E4467F0776A6}" destId="{DB9C30F2-E225-4CE8-A626-FA8C946F819A}" srcOrd="0" destOrd="0" presId="urn:microsoft.com/office/officeart/2008/layout/VerticalCurvedList"/>
    <dgm:cxn modelId="{F6695425-D782-4D8D-95B4-D723A6AE2FDE}" type="presParOf" srcId="{3F8333F8-CFBD-48C6-83E5-F2B3FCD25446}" destId="{0DF7962E-F978-41FE-A8CF-A86C13C3BC56}" srcOrd="3" destOrd="0" presId="urn:microsoft.com/office/officeart/2008/layout/VerticalCurvedList"/>
    <dgm:cxn modelId="{12C7AE0C-A8A1-4229-97EB-5F464ADA7785}" type="presParOf" srcId="{3F8333F8-CFBD-48C6-83E5-F2B3FCD25446}" destId="{263FFBAB-D623-436F-BF31-FA6BF2773728}" srcOrd="4" destOrd="0" presId="urn:microsoft.com/office/officeart/2008/layout/VerticalCurvedList"/>
    <dgm:cxn modelId="{15C85323-14A5-46F4-8EFF-2CD9EDE6E383}" type="presParOf" srcId="{263FFBAB-D623-436F-BF31-FA6BF2773728}" destId="{7E8D2B15-9DF1-469F-B16F-F8D2562991D0}" srcOrd="0" destOrd="0" presId="urn:microsoft.com/office/officeart/2008/layout/VerticalCurvedList"/>
    <dgm:cxn modelId="{5D378CFB-7A61-41BB-B459-18168A3CC436}" type="presParOf" srcId="{3F8333F8-CFBD-48C6-83E5-F2B3FCD25446}" destId="{FD02853A-CE57-49CF-98EA-36CCD9562835}" srcOrd="5" destOrd="0" presId="urn:microsoft.com/office/officeart/2008/layout/VerticalCurvedList"/>
    <dgm:cxn modelId="{5617E1D7-072D-4FB2-BD94-F13A2A18238D}" type="presParOf" srcId="{3F8333F8-CFBD-48C6-83E5-F2B3FCD25446}" destId="{25882612-C5B7-4A63-8C1A-CB6B54B98F21}" srcOrd="6" destOrd="0" presId="urn:microsoft.com/office/officeart/2008/layout/VerticalCurvedList"/>
    <dgm:cxn modelId="{DC6C809B-8F73-4A60-856D-CE50342B2E8A}" type="presParOf" srcId="{25882612-C5B7-4A63-8C1A-CB6B54B98F21}" destId="{186560E6-9E8E-4873-A726-9247248026BD}"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BC31C3C5-BC0C-4F61-91D7-89208A30BAB0}">
      <dgm:prSet custT="1"/>
      <dgm:spPr/>
      <dgm:t>
        <a:bodyPr/>
        <a:lstStyle/>
        <a:p>
          <a:pPr marL="0" lvl="0" defTabSz="800100">
            <a:lnSpc>
              <a:spcPct val="90000"/>
            </a:lnSpc>
            <a:spcBef>
              <a:spcPct val="0"/>
            </a:spcBef>
            <a:spcAft>
              <a:spcPct val="35000"/>
            </a:spcAft>
            <a:buNone/>
          </a:pPr>
          <a:endParaRPr lang="it-IT" sz="1400" b="1" cap="small" baseline="0" dirty="0" smtClean="0">
            <a:solidFill>
              <a:srgbClr val="005677"/>
            </a:solidFill>
            <a:latin typeface="+mn-lt"/>
            <a:ea typeface="+mn-ea"/>
            <a:cs typeface="+mn-cs"/>
          </a:endParaRPr>
        </a:p>
        <a:p>
          <a:pPr marL="0" lvl="0" defTabSz="800100">
            <a:lnSpc>
              <a:spcPct val="90000"/>
            </a:lnSpc>
            <a:spcBef>
              <a:spcPct val="0"/>
            </a:spcBef>
            <a:spcAft>
              <a:spcPct val="35000"/>
            </a:spcAft>
            <a:buNone/>
          </a:pPr>
          <a:r>
            <a:rPr lang="it-IT" sz="1400" b="1" cap="small" baseline="0" dirty="0" smtClean="0">
              <a:solidFill>
                <a:srgbClr val="005677"/>
              </a:solidFill>
              <a:latin typeface="+mn-lt"/>
              <a:ea typeface="+mn-ea"/>
              <a:cs typeface="+mn-cs"/>
            </a:rPr>
            <a:t>qualora </a:t>
          </a:r>
          <a:r>
            <a:rPr lang="it-IT" sz="1400" b="1" cap="small" baseline="0" dirty="0">
              <a:solidFill>
                <a:srgbClr val="005677"/>
              </a:solidFill>
              <a:latin typeface="+mn-lt"/>
              <a:ea typeface="+mn-ea"/>
              <a:cs typeface="+mn-cs"/>
            </a:rPr>
            <a:t>la richiesta sia effettuata da soggetti delegati, gli stessi dovranno munirsi delle dichiarazioni rilasciate dal legale rappresentante dell’impresa o dal lavoratore autonomo relative al possesso dei requisiti, le quali potranno essere richieste in caso di eventuali accertamenti (circ. n. 4/2024)</a:t>
          </a:r>
        </a:p>
        <a:p>
          <a:pPr marL="0" lvl="0" defTabSz="800100">
            <a:lnSpc>
              <a:spcPct val="90000"/>
            </a:lnSpc>
            <a:spcBef>
              <a:spcPct val="0"/>
            </a:spcBef>
            <a:spcAft>
              <a:spcPct val="35000"/>
            </a:spcAft>
            <a:buNone/>
          </a:pPr>
          <a:endParaRPr lang="it-IT" sz="1200" b="1" cap="small" baseline="0" dirty="0">
            <a:solidFill>
              <a:srgbClr val="FF0000"/>
            </a:solidFill>
            <a:latin typeface="+mn-lt"/>
            <a:ea typeface="+mn-ea"/>
            <a:cs typeface="+mn-cs"/>
          </a:endParaRPr>
        </a:p>
      </dgm:t>
    </dgm:pt>
    <dgm:pt modelId="{F9702CEB-CA32-46C2-A26F-68DCD2BB8589}" type="parTrans" cxnId="{A1CDBDDE-CA91-488F-BE5F-E726D9E08A97}">
      <dgm:prSet/>
      <dgm:spPr/>
      <dgm:t>
        <a:bodyPr/>
        <a:lstStyle/>
        <a:p>
          <a:endParaRPr lang="it-IT"/>
        </a:p>
      </dgm:t>
    </dgm:pt>
    <dgm:pt modelId="{0AE488CD-3CD2-407C-A674-B45383D3D1DE}" type="sibTrans" cxnId="{A1CDBDDE-CA91-488F-BE5F-E726D9E08A97}">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1"/>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1"/>
      <dgm:spPr/>
    </dgm:pt>
    <dgm:pt modelId="{458018C2-9A74-423D-9803-D6CD51C07317}" type="pres">
      <dgm:prSet presAssocID="{2DDDDE7A-90FB-4476-80BC-41077D66BDBC}" presName="dstNode" presStyleLbl="node1" presStyleIdx="0" presStyleCnt="1"/>
      <dgm:spPr/>
    </dgm:pt>
    <dgm:pt modelId="{C3DC8716-4B0B-417B-9CEB-E942BDD39754}" type="pres">
      <dgm:prSet presAssocID="{BC31C3C5-BC0C-4F61-91D7-89208A30BAB0}" presName="text_1" presStyleLbl="node1" presStyleIdx="0" presStyleCnt="1" custScaleY="164680">
        <dgm:presLayoutVars>
          <dgm:bulletEnabled val="1"/>
        </dgm:presLayoutVars>
      </dgm:prSet>
      <dgm:spPr/>
      <dgm:t>
        <a:bodyPr/>
        <a:lstStyle/>
        <a:p>
          <a:endParaRPr lang="it-IT"/>
        </a:p>
      </dgm:t>
    </dgm:pt>
    <dgm:pt modelId="{CA19E19E-7D22-4BB0-9185-0CC25D761E0F}" type="pres">
      <dgm:prSet presAssocID="{BC31C3C5-BC0C-4F61-91D7-89208A30BAB0}" presName="accent_1" presStyleCnt="0"/>
      <dgm:spPr/>
    </dgm:pt>
    <dgm:pt modelId="{C59F2F54-15FE-43D9-B285-E0E59BE5B4BD}" type="pres">
      <dgm:prSet presAssocID="{BC31C3C5-BC0C-4F61-91D7-89208A30BAB0}" presName="accentRepeatNode" presStyleLbl="solidFgAcc1" presStyleIdx="0" presStyleCnt="1"/>
      <dgm:spPr/>
    </dgm:pt>
  </dgm:ptLst>
  <dgm:cxnLst>
    <dgm:cxn modelId="{28E7B9C3-C1FA-4075-9D4A-5803D8F8F6C8}" type="presOf" srcId="{2DDDDE7A-90FB-4476-80BC-41077D66BDBC}" destId="{0E6E6D6E-7DE2-4F22-915F-AAA77B20B6E0}" srcOrd="0" destOrd="0" presId="urn:microsoft.com/office/officeart/2008/layout/VerticalCurvedList"/>
    <dgm:cxn modelId="{A1CDBDDE-CA91-488F-BE5F-E726D9E08A97}" srcId="{2DDDDE7A-90FB-4476-80BC-41077D66BDBC}" destId="{BC31C3C5-BC0C-4F61-91D7-89208A30BAB0}" srcOrd="0" destOrd="0" parTransId="{F9702CEB-CA32-46C2-A26F-68DCD2BB8589}" sibTransId="{0AE488CD-3CD2-407C-A674-B45383D3D1DE}"/>
    <dgm:cxn modelId="{4E378B86-59BD-42F8-8D25-F45F0D66FAE5}" type="presOf" srcId="{0AE488CD-3CD2-407C-A674-B45383D3D1DE}" destId="{9FAAD1B8-86D6-4066-842C-AF50175252D9}" srcOrd="0" destOrd="0" presId="urn:microsoft.com/office/officeart/2008/layout/VerticalCurvedList"/>
    <dgm:cxn modelId="{1BEB392B-1B50-4353-B953-A8B6127801DF}" type="presOf" srcId="{BC31C3C5-BC0C-4F61-91D7-89208A30BAB0}" destId="{C3DC8716-4B0B-417B-9CEB-E942BDD39754}" srcOrd="0" destOrd="0" presId="urn:microsoft.com/office/officeart/2008/layout/VerticalCurvedList"/>
    <dgm:cxn modelId="{D961B1D8-B41C-4E37-9DF1-B605B3D1A30B}" type="presParOf" srcId="{0E6E6D6E-7DE2-4F22-915F-AAA77B20B6E0}" destId="{07EC7026-FE20-465F-91BE-D2ED83BFCE86}" srcOrd="0" destOrd="0" presId="urn:microsoft.com/office/officeart/2008/layout/VerticalCurvedList"/>
    <dgm:cxn modelId="{76BC85FF-2456-4EF6-B1E3-BDF154323AC8}" type="presParOf" srcId="{07EC7026-FE20-465F-91BE-D2ED83BFCE86}" destId="{3B414662-B440-4E1F-9353-6B0A25902FB7}" srcOrd="0" destOrd="0" presId="urn:microsoft.com/office/officeart/2008/layout/VerticalCurvedList"/>
    <dgm:cxn modelId="{47B4AE38-5290-4B98-AE2B-1B13EBFBBE5C}" type="presParOf" srcId="{3B414662-B440-4E1F-9353-6B0A25902FB7}" destId="{736B3DE6-08AD-49CD-8480-921BF7A96DA2}" srcOrd="0" destOrd="0" presId="urn:microsoft.com/office/officeart/2008/layout/VerticalCurvedList"/>
    <dgm:cxn modelId="{614C5FE1-479D-4B1F-9AB2-3739A64444F9}" type="presParOf" srcId="{3B414662-B440-4E1F-9353-6B0A25902FB7}" destId="{9FAAD1B8-86D6-4066-842C-AF50175252D9}" srcOrd="1" destOrd="0" presId="urn:microsoft.com/office/officeart/2008/layout/VerticalCurvedList"/>
    <dgm:cxn modelId="{9259FBBD-E345-4C0F-B905-0A55C3E08C73}" type="presParOf" srcId="{3B414662-B440-4E1F-9353-6B0A25902FB7}" destId="{49A4FFF2-85F2-4509-AF18-555DD04FA95F}" srcOrd="2" destOrd="0" presId="urn:microsoft.com/office/officeart/2008/layout/VerticalCurvedList"/>
    <dgm:cxn modelId="{9924528B-D42F-4B54-A46C-6DA190CFF030}" type="presParOf" srcId="{3B414662-B440-4E1F-9353-6B0A25902FB7}" destId="{458018C2-9A74-423D-9803-D6CD51C07317}" srcOrd="3" destOrd="0" presId="urn:microsoft.com/office/officeart/2008/layout/VerticalCurvedList"/>
    <dgm:cxn modelId="{D8ADA0B9-8181-40F3-B0E7-D31044EAB3D6}" type="presParOf" srcId="{07EC7026-FE20-465F-91BE-D2ED83BFCE86}" destId="{C3DC8716-4B0B-417B-9CEB-E942BDD39754}" srcOrd="1" destOrd="0" presId="urn:microsoft.com/office/officeart/2008/layout/VerticalCurvedList"/>
    <dgm:cxn modelId="{14CDA65E-FC89-41BF-A67F-EA0AD8D4E57A}" type="presParOf" srcId="{07EC7026-FE20-465F-91BE-D2ED83BFCE86}" destId="{CA19E19E-7D22-4BB0-9185-0CC25D761E0F}" srcOrd="2" destOrd="0" presId="urn:microsoft.com/office/officeart/2008/layout/VerticalCurvedList"/>
    <dgm:cxn modelId="{0FAB7539-A51E-49CA-9E2D-409982360FFA}" type="presParOf" srcId="{CA19E19E-7D22-4BB0-9185-0CC25D761E0F}" destId="{C59F2F54-15FE-43D9-B285-E0E59BE5B4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8217B2E-DCDC-4000-A0E2-83D93719EBBC}" type="doc">
      <dgm:prSet loTypeId="urn:microsoft.com/office/officeart/2005/8/layout/process4" loCatId="list" qsTypeId="urn:microsoft.com/office/officeart/2005/8/quickstyle/simple1" qsCatId="simple" csTypeId="urn:microsoft.com/office/officeart/2005/8/colors/accent3_1" csCatId="accent3" phldr="1"/>
      <dgm:spPr/>
      <dgm:t>
        <a:bodyPr/>
        <a:lstStyle/>
        <a:p>
          <a:endParaRPr lang="it-IT"/>
        </a:p>
      </dgm:t>
    </dgm:pt>
    <dgm:pt modelId="{97E2F557-D873-41C3-B4E1-552D117BBD0B}">
      <dgm:prSet phldrT="[Testo]" custT="1"/>
      <dgm:spPr/>
      <dgm:t>
        <a:bodyPr/>
        <a:lstStyle/>
        <a:p>
          <a:pPr>
            <a:lnSpc>
              <a:spcPct val="100000"/>
            </a:lnSpc>
          </a:pPr>
          <a:r>
            <a:rPr lang="it-IT" sz="1400" b="1" kern="1200" cap="small" baseline="0" dirty="0">
              <a:solidFill>
                <a:srgbClr val="1F497D"/>
              </a:solidFill>
              <a:latin typeface="Calibri"/>
              <a:ea typeface="+mn-ea"/>
              <a:cs typeface="+mn-cs"/>
            </a:rPr>
            <a:t>accesso al portale </a:t>
          </a:r>
          <a:r>
            <a:rPr lang="it-IT" sz="1400" b="1" kern="1200" cap="small" baseline="0" dirty="0" err="1">
              <a:solidFill>
                <a:srgbClr val="1F497D"/>
              </a:solidFill>
              <a:latin typeface="Calibri"/>
              <a:ea typeface="+mn-ea"/>
              <a:cs typeface="+mn-cs"/>
            </a:rPr>
            <a:t>inl</a:t>
          </a:r>
          <a:r>
            <a:rPr lang="it-IT" sz="1400" b="1" kern="1200" cap="small" baseline="0" dirty="0">
              <a:solidFill>
                <a:srgbClr val="1F497D"/>
              </a:solidFill>
              <a:latin typeface="Calibri"/>
              <a:ea typeface="+mn-ea"/>
              <a:cs typeface="+mn-cs"/>
            </a:rPr>
            <a:t> attraverso modalità informatiche</a:t>
          </a:r>
        </a:p>
        <a:p>
          <a:pPr>
            <a:lnSpc>
              <a:spcPct val="100000"/>
            </a:lnSpc>
          </a:pPr>
          <a:r>
            <a:rPr lang="it-IT" sz="1400" b="1" kern="1200" cap="small" baseline="0" dirty="0">
              <a:solidFill>
                <a:srgbClr val="1F497D"/>
              </a:solidFill>
              <a:latin typeface="Calibri"/>
              <a:ea typeface="+mn-ea"/>
              <a:cs typeface="+mn-cs"/>
            </a:rPr>
            <a:t>che assicurino l’identità del soggetto che effettua l’accesso</a:t>
          </a:r>
          <a:endParaRPr lang="it-IT" sz="1600" b="1" kern="1200" cap="small" baseline="0" dirty="0">
            <a:solidFill>
              <a:srgbClr val="1F497D"/>
            </a:solidFill>
            <a:latin typeface="Calibri"/>
            <a:ea typeface="+mn-ea"/>
            <a:cs typeface="+mn-cs"/>
          </a:endParaRPr>
        </a:p>
      </dgm:t>
    </dgm:pt>
    <dgm:pt modelId="{BBF6FF9A-DD87-4601-8CA3-826189505E42}" type="parTrans" cxnId="{707722EA-5AA3-49D0-A652-1ACD9EEC48EE}">
      <dgm:prSet/>
      <dgm:spPr/>
      <dgm:t>
        <a:bodyPr/>
        <a:lstStyle/>
        <a:p>
          <a:endParaRPr lang="it-IT"/>
        </a:p>
      </dgm:t>
    </dgm:pt>
    <dgm:pt modelId="{7901F4AE-05F8-4412-8248-503D0DB681EA}" type="sibTrans" cxnId="{707722EA-5AA3-49D0-A652-1ACD9EEC48EE}">
      <dgm:prSet/>
      <dgm:spPr/>
      <dgm:t>
        <a:bodyPr/>
        <a:lstStyle/>
        <a:p>
          <a:endParaRPr lang="it-IT"/>
        </a:p>
      </dgm:t>
    </dgm:pt>
    <dgm:pt modelId="{EDFFA306-E6FC-4F07-B33B-D1315768FBF1}">
      <dgm:prSet phldrT="[Testo]" custT="1"/>
      <dgm:spPr/>
      <dgm:t>
        <a:bodyPr/>
        <a:lstStyle/>
        <a:p>
          <a:r>
            <a:rPr lang="it-IT" sz="1400" b="1" kern="1200" cap="small" dirty="0">
              <a:solidFill>
                <a:srgbClr val="1F497D"/>
              </a:solidFill>
              <a:latin typeface="Calibri"/>
              <a:ea typeface="+mn-ea"/>
              <a:cs typeface="+mn-cs"/>
            </a:rPr>
            <a:t>sul portale viene rilasciata e resa disponibile la patente in formato digitale con i contenuti informativi di cui all’art.2</a:t>
          </a:r>
        </a:p>
      </dgm:t>
    </dgm:pt>
    <dgm:pt modelId="{9C7F3399-EE83-4F72-8AAB-165E8F9910F9}" type="parTrans" cxnId="{F9BBC834-F327-4424-9050-8A2B5520254C}">
      <dgm:prSet/>
      <dgm:spPr/>
      <dgm:t>
        <a:bodyPr/>
        <a:lstStyle/>
        <a:p>
          <a:endParaRPr lang="it-IT"/>
        </a:p>
      </dgm:t>
    </dgm:pt>
    <dgm:pt modelId="{7B9DB0F3-89D5-4167-B105-CB58DC5F98FD}" type="sibTrans" cxnId="{F9BBC834-F327-4424-9050-8A2B5520254C}">
      <dgm:prSet/>
      <dgm:spPr/>
      <dgm:t>
        <a:bodyPr/>
        <a:lstStyle/>
        <a:p>
          <a:endParaRPr lang="it-IT"/>
        </a:p>
      </dgm:t>
    </dgm:pt>
    <dgm:pt modelId="{8A241EB3-E255-440D-8665-D6809CB86D16}">
      <dgm:prSet phldrT="[Testo]" custT="1"/>
      <dgm:spPr/>
      <dgm:t>
        <a:bodyPr/>
        <a:lstStyle/>
        <a:p>
          <a:pPr marL="0" lvl="0" indent="0" algn="ctr" defTabSz="711200">
            <a:lnSpc>
              <a:spcPct val="90000"/>
            </a:lnSpc>
            <a:spcBef>
              <a:spcPct val="0"/>
            </a:spcBef>
            <a:spcAft>
              <a:spcPct val="35000"/>
            </a:spcAft>
            <a:buNone/>
          </a:pPr>
          <a:r>
            <a:rPr lang="it-IT" sz="1400" b="1" kern="1200" cap="small" dirty="0">
              <a:solidFill>
                <a:srgbClr val="1F497D"/>
              </a:solidFill>
              <a:latin typeface="Calibri"/>
              <a:ea typeface="+mn-ea"/>
              <a:cs typeface="+mn-cs"/>
            </a:rPr>
            <a:t>le imprese e i lavoratori autonomi di cui al comma 2, informano della presentazione della domanda il rappresentante dei lavoratori per la sicurezza – RLS e il rappresentante dei lavoratori per la sicurezza territoriale – RLST entro 5 giorni dal deposito</a:t>
          </a:r>
        </a:p>
      </dgm:t>
    </dgm:pt>
    <dgm:pt modelId="{B91521C3-1ED3-4233-A84D-786AA20DEB3F}" type="parTrans" cxnId="{F97E8C17-691A-4411-A2F1-224F0AB7DD46}">
      <dgm:prSet/>
      <dgm:spPr/>
      <dgm:t>
        <a:bodyPr/>
        <a:lstStyle/>
        <a:p>
          <a:endParaRPr lang="it-IT"/>
        </a:p>
      </dgm:t>
    </dgm:pt>
    <dgm:pt modelId="{CD12FBA9-FACA-499E-9547-F2B34AF5067D}" type="sibTrans" cxnId="{F97E8C17-691A-4411-A2F1-224F0AB7DD46}">
      <dgm:prSet/>
      <dgm:spPr/>
      <dgm:t>
        <a:bodyPr/>
        <a:lstStyle/>
        <a:p>
          <a:endParaRPr lang="it-IT"/>
        </a:p>
      </dgm:t>
    </dgm:pt>
    <dgm:pt modelId="{C5C87EBE-1D8F-487E-8F55-BD26CE1715B9}" type="pres">
      <dgm:prSet presAssocID="{78217B2E-DCDC-4000-A0E2-83D93719EBBC}" presName="Name0" presStyleCnt="0">
        <dgm:presLayoutVars>
          <dgm:dir/>
          <dgm:animLvl val="lvl"/>
          <dgm:resizeHandles val="exact"/>
        </dgm:presLayoutVars>
      </dgm:prSet>
      <dgm:spPr/>
      <dgm:t>
        <a:bodyPr/>
        <a:lstStyle/>
        <a:p>
          <a:endParaRPr lang="it-IT"/>
        </a:p>
      </dgm:t>
    </dgm:pt>
    <dgm:pt modelId="{B97FD20F-EC1F-4E11-B9A5-2A0B2D0FF1E4}" type="pres">
      <dgm:prSet presAssocID="{8A241EB3-E255-440D-8665-D6809CB86D16}" presName="boxAndChildren" presStyleCnt="0"/>
      <dgm:spPr/>
    </dgm:pt>
    <dgm:pt modelId="{D418CAFD-C5C1-43B9-BC76-5A501D8DE632}" type="pres">
      <dgm:prSet presAssocID="{8A241EB3-E255-440D-8665-D6809CB86D16}" presName="parentTextBox" presStyleLbl="node1" presStyleIdx="0" presStyleCnt="3" custScaleY="143952" custLinFactNeighborX="529" custLinFactNeighborY="5289"/>
      <dgm:spPr/>
      <dgm:t>
        <a:bodyPr/>
        <a:lstStyle/>
        <a:p>
          <a:endParaRPr lang="it-IT"/>
        </a:p>
      </dgm:t>
    </dgm:pt>
    <dgm:pt modelId="{509659E8-685B-48B5-8361-D6573434DEA3}" type="pres">
      <dgm:prSet presAssocID="{7B9DB0F3-89D5-4167-B105-CB58DC5F98FD}" presName="sp" presStyleCnt="0"/>
      <dgm:spPr/>
    </dgm:pt>
    <dgm:pt modelId="{FF3AE0C3-ABEE-454E-BDE2-F654AD9EF4E0}" type="pres">
      <dgm:prSet presAssocID="{EDFFA306-E6FC-4F07-B33B-D1315768FBF1}" presName="arrowAndChildren" presStyleCnt="0"/>
      <dgm:spPr/>
    </dgm:pt>
    <dgm:pt modelId="{B39A4691-265B-4CD6-A7AD-8243207B9DC7}" type="pres">
      <dgm:prSet presAssocID="{EDFFA306-E6FC-4F07-B33B-D1315768FBF1}" presName="parentTextArrow" presStyleLbl="node1" presStyleIdx="1" presStyleCnt="3"/>
      <dgm:spPr/>
      <dgm:t>
        <a:bodyPr/>
        <a:lstStyle/>
        <a:p>
          <a:endParaRPr lang="it-IT"/>
        </a:p>
      </dgm:t>
    </dgm:pt>
    <dgm:pt modelId="{761E22D0-F4AB-44BC-92EC-8F01E5063CEB}" type="pres">
      <dgm:prSet presAssocID="{7901F4AE-05F8-4412-8248-503D0DB681EA}" presName="sp" presStyleCnt="0"/>
      <dgm:spPr/>
    </dgm:pt>
    <dgm:pt modelId="{E9E32A32-B61E-403D-90BE-C2BE41F44C59}" type="pres">
      <dgm:prSet presAssocID="{97E2F557-D873-41C3-B4E1-552D117BBD0B}" presName="arrowAndChildren" presStyleCnt="0"/>
      <dgm:spPr/>
    </dgm:pt>
    <dgm:pt modelId="{2BE7F9A7-BE94-4802-9616-9E02E38AB6C0}" type="pres">
      <dgm:prSet presAssocID="{97E2F557-D873-41C3-B4E1-552D117BBD0B}" presName="parentTextArrow" presStyleLbl="node1" presStyleIdx="2" presStyleCnt="3" custLinFactNeighborX="255" custLinFactNeighborY="-690"/>
      <dgm:spPr/>
      <dgm:t>
        <a:bodyPr/>
        <a:lstStyle/>
        <a:p>
          <a:endParaRPr lang="it-IT"/>
        </a:p>
      </dgm:t>
    </dgm:pt>
  </dgm:ptLst>
  <dgm:cxnLst>
    <dgm:cxn modelId="{F97E8C17-691A-4411-A2F1-224F0AB7DD46}" srcId="{78217B2E-DCDC-4000-A0E2-83D93719EBBC}" destId="{8A241EB3-E255-440D-8665-D6809CB86D16}" srcOrd="2" destOrd="0" parTransId="{B91521C3-1ED3-4233-A84D-786AA20DEB3F}" sibTransId="{CD12FBA9-FACA-499E-9547-F2B34AF5067D}"/>
    <dgm:cxn modelId="{707722EA-5AA3-49D0-A652-1ACD9EEC48EE}" srcId="{78217B2E-DCDC-4000-A0E2-83D93719EBBC}" destId="{97E2F557-D873-41C3-B4E1-552D117BBD0B}" srcOrd="0" destOrd="0" parTransId="{BBF6FF9A-DD87-4601-8CA3-826189505E42}" sibTransId="{7901F4AE-05F8-4412-8248-503D0DB681EA}"/>
    <dgm:cxn modelId="{A32B7262-FB63-4C9D-B24E-CDF285441DC4}" type="presOf" srcId="{97E2F557-D873-41C3-B4E1-552D117BBD0B}" destId="{2BE7F9A7-BE94-4802-9616-9E02E38AB6C0}" srcOrd="0" destOrd="0" presId="urn:microsoft.com/office/officeart/2005/8/layout/process4"/>
    <dgm:cxn modelId="{F9BBC834-F327-4424-9050-8A2B5520254C}" srcId="{78217B2E-DCDC-4000-A0E2-83D93719EBBC}" destId="{EDFFA306-E6FC-4F07-B33B-D1315768FBF1}" srcOrd="1" destOrd="0" parTransId="{9C7F3399-EE83-4F72-8AAB-165E8F9910F9}" sibTransId="{7B9DB0F3-89D5-4167-B105-CB58DC5F98FD}"/>
    <dgm:cxn modelId="{47D36AC9-55F3-4F09-8AED-9B6E4A26A72C}" type="presOf" srcId="{78217B2E-DCDC-4000-A0E2-83D93719EBBC}" destId="{C5C87EBE-1D8F-487E-8F55-BD26CE1715B9}" srcOrd="0" destOrd="0" presId="urn:microsoft.com/office/officeart/2005/8/layout/process4"/>
    <dgm:cxn modelId="{B5430918-5388-458E-8125-0AA844354A6D}" type="presOf" srcId="{8A241EB3-E255-440D-8665-D6809CB86D16}" destId="{D418CAFD-C5C1-43B9-BC76-5A501D8DE632}" srcOrd="0" destOrd="0" presId="urn:microsoft.com/office/officeart/2005/8/layout/process4"/>
    <dgm:cxn modelId="{4E3E035C-CDEA-4086-B0D6-B59CEE63180F}" type="presOf" srcId="{EDFFA306-E6FC-4F07-B33B-D1315768FBF1}" destId="{B39A4691-265B-4CD6-A7AD-8243207B9DC7}" srcOrd="0" destOrd="0" presId="urn:microsoft.com/office/officeart/2005/8/layout/process4"/>
    <dgm:cxn modelId="{0F2F3BB1-93A2-4441-B535-B5C317A03F2E}" type="presParOf" srcId="{C5C87EBE-1D8F-487E-8F55-BD26CE1715B9}" destId="{B97FD20F-EC1F-4E11-B9A5-2A0B2D0FF1E4}" srcOrd="0" destOrd="0" presId="urn:microsoft.com/office/officeart/2005/8/layout/process4"/>
    <dgm:cxn modelId="{781756DA-E7BF-45EA-AC6D-B1FF1AA42205}" type="presParOf" srcId="{B97FD20F-EC1F-4E11-B9A5-2A0B2D0FF1E4}" destId="{D418CAFD-C5C1-43B9-BC76-5A501D8DE632}" srcOrd="0" destOrd="0" presId="urn:microsoft.com/office/officeart/2005/8/layout/process4"/>
    <dgm:cxn modelId="{66D28761-6404-44AF-BB1C-C5E27D3FBA5F}" type="presParOf" srcId="{C5C87EBE-1D8F-487E-8F55-BD26CE1715B9}" destId="{509659E8-685B-48B5-8361-D6573434DEA3}" srcOrd="1" destOrd="0" presId="urn:microsoft.com/office/officeart/2005/8/layout/process4"/>
    <dgm:cxn modelId="{74105BCA-489C-4A28-9E07-6745AB18F73D}" type="presParOf" srcId="{C5C87EBE-1D8F-487E-8F55-BD26CE1715B9}" destId="{FF3AE0C3-ABEE-454E-BDE2-F654AD9EF4E0}" srcOrd="2" destOrd="0" presId="urn:microsoft.com/office/officeart/2005/8/layout/process4"/>
    <dgm:cxn modelId="{DB2059FF-62E5-4260-9BF5-42F2B24D2857}" type="presParOf" srcId="{FF3AE0C3-ABEE-454E-BDE2-F654AD9EF4E0}" destId="{B39A4691-265B-4CD6-A7AD-8243207B9DC7}" srcOrd="0" destOrd="0" presId="urn:microsoft.com/office/officeart/2005/8/layout/process4"/>
    <dgm:cxn modelId="{432446C9-3EE4-42DE-AE43-2CE83120DB35}" type="presParOf" srcId="{C5C87EBE-1D8F-487E-8F55-BD26CE1715B9}" destId="{761E22D0-F4AB-44BC-92EC-8F01E5063CEB}" srcOrd="3" destOrd="0" presId="urn:microsoft.com/office/officeart/2005/8/layout/process4"/>
    <dgm:cxn modelId="{5BA2CBD6-8A04-4F9F-8BA6-AFDF199BEB92}" type="presParOf" srcId="{C5C87EBE-1D8F-487E-8F55-BD26CE1715B9}" destId="{E9E32A32-B61E-403D-90BE-C2BE41F44C59}" srcOrd="4" destOrd="0" presId="urn:microsoft.com/office/officeart/2005/8/layout/process4"/>
    <dgm:cxn modelId="{24F3A3B4-733A-4243-A7D0-E2C9DFF67CF1}" type="presParOf" srcId="{E9E32A32-B61E-403D-90BE-C2BE41F44C59}" destId="{2BE7F9A7-BE94-4802-9616-9E02E38AB6C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217B2E-DCDC-4000-A0E2-83D93719EBBC}" type="doc">
      <dgm:prSet loTypeId="urn:microsoft.com/office/officeart/2005/8/layout/process4" loCatId="list" qsTypeId="urn:microsoft.com/office/officeart/2005/8/quickstyle/simple1" qsCatId="simple" csTypeId="urn:microsoft.com/office/officeart/2005/8/colors/accent3_1" csCatId="accent3" phldr="1"/>
      <dgm:spPr/>
      <dgm:t>
        <a:bodyPr/>
        <a:lstStyle/>
        <a:p>
          <a:endParaRPr lang="it-IT"/>
        </a:p>
      </dgm:t>
    </dgm:pt>
    <dgm:pt modelId="{97E2F557-D873-41C3-B4E1-552D117BBD0B}">
      <dgm:prSet phldrT="[Testo]" custT="1"/>
      <dgm:spPr/>
      <dgm:t>
        <a:bodyPr/>
        <a:lstStyle/>
        <a:p>
          <a:pPr marL="0" algn="ctr" defTabSz="457200" rtl="0" eaLnBrk="1" latinLnBrk="0" hangingPunct="1"/>
          <a:r>
            <a:rPr lang="it-IT" sz="1400" b="1" i="0" kern="1200" cap="small" dirty="0">
              <a:solidFill>
                <a:srgbClr val="1F497D"/>
              </a:solidFill>
              <a:latin typeface="Calibri"/>
              <a:ea typeface="+mn-ea"/>
              <a:cs typeface="+mn-cs"/>
            </a:rPr>
            <a:t>presentazione, tramite il portale </a:t>
          </a:r>
          <a:r>
            <a:rPr lang="it-IT" sz="1400" b="1" i="0" kern="1200" cap="small" dirty="0" err="1">
              <a:solidFill>
                <a:srgbClr val="1F497D"/>
              </a:solidFill>
              <a:latin typeface="Calibri"/>
              <a:ea typeface="+mn-ea"/>
              <a:cs typeface="+mn-cs"/>
            </a:rPr>
            <a:t>inl</a:t>
          </a:r>
          <a:r>
            <a:rPr lang="it-IT" sz="1400" b="1" i="0" kern="1200" cap="small" dirty="0">
              <a:solidFill>
                <a:srgbClr val="1F497D"/>
              </a:solidFill>
              <a:latin typeface="Calibri"/>
              <a:ea typeface="+mn-ea"/>
              <a:cs typeface="+mn-cs"/>
            </a:rPr>
            <a:t>, dell’autocertificazione comprovante il possesso del documento equivalente rilasciato dalla competente autorità del paese di origine (UE</a:t>
          </a:r>
          <a:r>
            <a:rPr lang="it-IT" sz="1400" b="0" i="0" kern="1200" cap="small" dirty="0">
              <a:solidFill>
                <a:srgbClr val="1F497D"/>
              </a:solidFill>
              <a:latin typeface="Calibri"/>
              <a:ea typeface="+mn-ea"/>
              <a:cs typeface="+mn-cs"/>
            </a:rPr>
            <a:t>) </a:t>
          </a:r>
          <a:r>
            <a:rPr lang="it-IT" sz="1400" b="1" i="0" kern="1200" cap="small" dirty="0">
              <a:solidFill>
                <a:srgbClr val="1F497D"/>
              </a:solidFill>
              <a:latin typeface="Calibri"/>
              <a:ea typeface="+mn-ea"/>
              <a:cs typeface="+mn-cs"/>
            </a:rPr>
            <a:t>o l’avvenuto riconoscimento secondo la legge italiana del documento equivalente rilasciato dalla competente autorità del paese di origine (extra </a:t>
          </a:r>
          <a:r>
            <a:rPr lang="it-IT" sz="1400" b="1" i="0" kern="1200" cap="small" dirty="0" err="1">
              <a:solidFill>
                <a:srgbClr val="1F497D"/>
              </a:solidFill>
              <a:latin typeface="Calibri"/>
              <a:ea typeface="+mn-ea"/>
              <a:cs typeface="+mn-cs"/>
            </a:rPr>
            <a:t>ue</a:t>
          </a:r>
          <a:r>
            <a:rPr lang="it-IT" sz="1400" b="1" i="0" kern="1200" cap="small" dirty="0">
              <a:solidFill>
                <a:srgbClr val="1F497D"/>
              </a:solidFill>
              <a:latin typeface="Calibri"/>
              <a:ea typeface="+mn-ea"/>
              <a:cs typeface="+mn-cs"/>
            </a:rPr>
            <a:t>)</a:t>
          </a:r>
        </a:p>
      </dgm:t>
    </dgm:pt>
    <dgm:pt modelId="{BBF6FF9A-DD87-4601-8CA3-826189505E42}" type="parTrans" cxnId="{707722EA-5AA3-49D0-A652-1ACD9EEC48EE}">
      <dgm:prSet/>
      <dgm:spPr/>
      <dgm:t>
        <a:bodyPr/>
        <a:lstStyle/>
        <a:p>
          <a:endParaRPr lang="it-IT"/>
        </a:p>
      </dgm:t>
    </dgm:pt>
    <dgm:pt modelId="{7901F4AE-05F8-4412-8248-503D0DB681EA}" type="sibTrans" cxnId="{707722EA-5AA3-49D0-A652-1ACD9EEC48EE}">
      <dgm:prSet/>
      <dgm:spPr/>
      <dgm:t>
        <a:bodyPr/>
        <a:lstStyle/>
        <a:p>
          <a:endParaRPr lang="it-IT"/>
        </a:p>
      </dgm:t>
    </dgm:pt>
    <dgm:pt modelId="{8A241EB3-E255-440D-8665-D6809CB86D16}">
      <dgm:prSet phldrT="[Tes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it-IT" sz="1200" b="1" kern="1200" cap="small" baseline="0" dirty="0"/>
        </a:p>
        <a:p>
          <a:pPr marL="0" marR="0" lvl="0" indent="0" algn="ctr" defTabSz="457200" rtl="0" eaLnBrk="1" fontAlgn="auto" latinLnBrk="0" hangingPunct="1">
            <a:lnSpc>
              <a:spcPct val="90000"/>
            </a:lnSpc>
            <a:spcBef>
              <a:spcPct val="0"/>
            </a:spcBef>
            <a:spcAft>
              <a:spcPct val="35000"/>
            </a:spcAft>
            <a:buClrTx/>
            <a:buSzTx/>
            <a:buFontTx/>
            <a:buNone/>
            <a:tabLst/>
            <a:defRPr/>
          </a:pPr>
          <a:r>
            <a:rPr lang="it-IT" sz="1400" b="1" i="0" kern="1200" cap="small" dirty="0">
              <a:solidFill>
                <a:srgbClr val="1F497D"/>
              </a:solidFill>
              <a:latin typeface="Calibri"/>
              <a:ea typeface="+mn-ea"/>
              <a:cs typeface="+mn-cs"/>
            </a:rPr>
            <a:t>sul portale viene resa disponibile la patente in formato digitale </a:t>
          </a:r>
        </a:p>
        <a:p>
          <a:pPr marL="0" marR="0" lvl="0" indent="0" algn="ctr" defTabSz="457200" rtl="0" eaLnBrk="1" fontAlgn="auto" latinLnBrk="0" hangingPunct="1">
            <a:lnSpc>
              <a:spcPct val="90000"/>
            </a:lnSpc>
            <a:spcBef>
              <a:spcPct val="0"/>
            </a:spcBef>
            <a:spcAft>
              <a:spcPct val="35000"/>
            </a:spcAft>
            <a:buClrTx/>
            <a:buSzTx/>
            <a:buFontTx/>
            <a:buNone/>
            <a:tabLst/>
            <a:defRPr/>
          </a:pPr>
          <a:r>
            <a:rPr lang="it-IT" sz="1400" b="1" i="0" kern="1200" cap="small" dirty="0">
              <a:solidFill>
                <a:srgbClr val="1F497D"/>
              </a:solidFill>
              <a:latin typeface="Calibri"/>
              <a:ea typeface="+mn-ea"/>
              <a:cs typeface="+mn-cs"/>
            </a:rPr>
            <a:t>con i contenuti informativi di cui all’art.2</a:t>
          </a:r>
        </a:p>
        <a:p>
          <a:pPr marL="0" lvl="0" algn="ctr" defTabSz="2889250">
            <a:lnSpc>
              <a:spcPct val="90000"/>
            </a:lnSpc>
            <a:spcBef>
              <a:spcPct val="0"/>
            </a:spcBef>
            <a:spcAft>
              <a:spcPct val="35000"/>
            </a:spcAft>
            <a:buNone/>
          </a:pPr>
          <a:endParaRPr lang="it-IT" sz="1200" b="1" kern="1200" cap="small" baseline="0" dirty="0"/>
        </a:p>
      </dgm:t>
    </dgm:pt>
    <dgm:pt modelId="{B91521C3-1ED3-4233-A84D-786AA20DEB3F}" type="parTrans" cxnId="{F97E8C17-691A-4411-A2F1-224F0AB7DD46}">
      <dgm:prSet/>
      <dgm:spPr/>
      <dgm:t>
        <a:bodyPr/>
        <a:lstStyle/>
        <a:p>
          <a:endParaRPr lang="it-IT"/>
        </a:p>
      </dgm:t>
    </dgm:pt>
    <dgm:pt modelId="{CD12FBA9-FACA-499E-9547-F2B34AF5067D}" type="sibTrans" cxnId="{F97E8C17-691A-4411-A2F1-224F0AB7DD46}">
      <dgm:prSet/>
      <dgm:spPr/>
      <dgm:t>
        <a:bodyPr/>
        <a:lstStyle/>
        <a:p>
          <a:endParaRPr lang="it-IT"/>
        </a:p>
      </dgm:t>
    </dgm:pt>
    <dgm:pt modelId="{C5C87EBE-1D8F-487E-8F55-BD26CE1715B9}" type="pres">
      <dgm:prSet presAssocID="{78217B2E-DCDC-4000-A0E2-83D93719EBBC}" presName="Name0" presStyleCnt="0">
        <dgm:presLayoutVars>
          <dgm:dir/>
          <dgm:animLvl val="lvl"/>
          <dgm:resizeHandles val="exact"/>
        </dgm:presLayoutVars>
      </dgm:prSet>
      <dgm:spPr/>
      <dgm:t>
        <a:bodyPr/>
        <a:lstStyle/>
        <a:p>
          <a:endParaRPr lang="it-IT"/>
        </a:p>
      </dgm:t>
    </dgm:pt>
    <dgm:pt modelId="{2EC15CBE-0D63-4E50-93F4-CF705F546274}" type="pres">
      <dgm:prSet presAssocID="{8A241EB3-E255-440D-8665-D6809CB86D16}" presName="boxAndChildren" presStyleCnt="0"/>
      <dgm:spPr/>
    </dgm:pt>
    <dgm:pt modelId="{3A6D5043-4C28-4AF8-8A2F-23BA6CB67041}" type="pres">
      <dgm:prSet presAssocID="{8A241EB3-E255-440D-8665-D6809CB86D16}" presName="parentTextBox" presStyleLbl="node1" presStyleIdx="0" presStyleCnt="2"/>
      <dgm:spPr/>
      <dgm:t>
        <a:bodyPr/>
        <a:lstStyle/>
        <a:p>
          <a:endParaRPr lang="it-IT"/>
        </a:p>
      </dgm:t>
    </dgm:pt>
    <dgm:pt modelId="{761E22D0-F4AB-44BC-92EC-8F01E5063CEB}" type="pres">
      <dgm:prSet presAssocID="{7901F4AE-05F8-4412-8248-503D0DB681EA}" presName="sp" presStyleCnt="0"/>
      <dgm:spPr/>
    </dgm:pt>
    <dgm:pt modelId="{E9E32A32-B61E-403D-90BE-C2BE41F44C59}" type="pres">
      <dgm:prSet presAssocID="{97E2F557-D873-41C3-B4E1-552D117BBD0B}" presName="arrowAndChildren" presStyleCnt="0"/>
      <dgm:spPr/>
    </dgm:pt>
    <dgm:pt modelId="{2BE7F9A7-BE94-4802-9616-9E02E38AB6C0}" type="pres">
      <dgm:prSet presAssocID="{97E2F557-D873-41C3-B4E1-552D117BBD0B}" presName="parentTextArrow" presStyleLbl="node1" presStyleIdx="1" presStyleCnt="2" custScaleY="151765" custLinFactNeighborX="255" custLinFactNeighborY="-690"/>
      <dgm:spPr/>
      <dgm:t>
        <a:bodyPr/>
        <a:lstStyle/>
        <a:p>
          <a:endParaRPr lang="it-IT"/>
        </a:p>
      </dgm:t>
    </dgm:pt>
  </dgm:ptLst>
  <dgm:cxnLst>
    <dgm:cxn modelId="{F97E8C17-691A-4411-A2F1-224F0AB7DD46}" srcId="{78217B2E-DCDC-4000-A0E2-83D93719EBBC}" destId="{8A241EB3-E255-440D-8665-D6809CB86D16}" srcOrd="1" destOrd="0" parTransId="{B91521C3-1ED3-4233-A84D-786AA20DEB3F}" sibTransId="{CD12FBA9-FACA-499E-9547-F2B34AF5067D}"/>
    <dgm:cxn modelId="{707722EA-5AA3-49D0-A652-1ACD9EEC48EE}" srcId="{78217B2E-DCDC-4000-A0E2-83D93719EBBC}" destId="{97E2F557-D873-41C3-B4E1-552D117BBD0B}" srcOrd="0" destOrd="0" parTransId="{BBF6FF9A-DD87-4601-8CA3-826189505E42}" sibTransId="{7901F4AE-05F8-4412-8248-503D0DB681EA}"/>
    <dgm:cxn modelId="{6B552C4B-882B-4A21-A75C-FDA37CDAB5F3}" type="presOf" srcId="{8A241EB3-E255-440D-8665-D6809CB86D16}" destId="{3A6D5043-4C28-4AF8-8A2F-23BA6CB67041}" srcOrd="0" destOrd="0" presId="urn:microsoft.com/office/officeart/2005/8/layout/process4"/>
    <dgm:cxn modelId="{44F61699-3882-4F87-94AC-D48913E96B1C}" type="presOf" srcId="{97E2F557-D873-41C3-B4E1-552D117BBD0B}" destId="{2BE7F9A7-BE94-4802-9616-9E02E38AB6C0}" srcOrd="0" destOrd="0" presId="urn:microsoft.com/office/officeart/2005/8/layout/process4"/>
    <dgm:cxn modelId="{3F3786C2-850F-4206-950E-7EBAA5BF3DC5}" type="presOf" srcId="{78217B2E-DCDC-4000-A0E2-83D93719EBBC}" destId="{C5C87EBE-1D8F-487E-8F55-BD26CE1715B9}" srcOrd="0" destOrd="0" presId="urn:microsoft.com/office/officeart/2005/8/layout/process4"/>
    <dgm:cxn modelId="{644127C8-7C64-4E21-ADB0-5EED2C227B48}" type="presParOf" srcId="{C5C87EBE-1D8F-487E-8F55-BD26CE1715B9}" destId="{2EC15CBE-0D63-4E50-93F4-CF705F546274}" srcOrd="0" destOrd="0" presId="urn:microsoft.com/office/officeart/2005/8/layout/process4"/>
    <dgm:cxn modelId="{917C9D32-57A1-488C-8206-6FAB81F234DF}" type="presParOf" srcId="{2EC15CBE-0D63-4E50-93F4-CF705F546274}" destId="{3A6D5043-4C28-4AF8-8A2F-23BA6CB67041}" srcOrd="0" destOrd="0" presId="urn:microsoft.com/office/officeart/2005/8/layout/process4"/>
    <dgm:cxn modelId="{34010B68-6D59-47D0-B430-CA05D676AFAB}" type="presParOf" srcId="{C5C87EBE-1D8F-487E-8F55-BD26CE1715B9}" destId="{761E22D0-F4AB-44BC-92EC-8F01E5063CEB}" srcOrd="1" destOrd="0" presId="urn:microsoft.com/office/officeart/2005/8/layout/process4"/>
    <dgm:cxn modelId="{58FEE450-44C8-49CD-8745-4FBB0FB07CF6}" type="presParOf" srcId="{C5C87EBE-1D8F-487E-8F55-BD26CE1715B9}" destId="{E9E32A32-B61E-403D-90BE-C2BE41F44C59}" srcOrd="2" destOrd="0" presId="urn:microsoft.com/office/officeart/2005/8/layout/process4"/>
    <dgm:cxn modelId="{DEC2CDC8-02A2-4D5D-9E98-8D5713272A4E}" type="presParOf" srcId="{E9E32A32-B61E-403D-90BE-C2BE41F44C59}" destId="{2BE7F9A7-BE94-4802-9616-9E02E38AB6C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8217B2E-DCDC-4000-A0E2-83D93719EBBC}"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it-IT"/>
        </a:p>
      </dgm:t>
    </dgm:pt>
    <dgm:pt modelId="{C5C87EBE-1D8F-487E-8F55-BD26CE1715B9}" type="pres">
      <dgm:prSet presAssocID="{78217B2E-DCDC-4000-A0E2-83D93719EBBC}" presName="Name0" presStyleCnt="0">
        <dgm:presLayoutVars>
          <dgm:dir/>
          <dgm:animLvl val="lvl"/>
          <dgm:resizeHandles val="exact"/>
        </dgm:presLayoutVars>
      </dgm:prSet>
      <dgm:spPr/>
      <dgm:t>
        <a:bodyPr/>
        <a:lstStyle/>
        <a:p>
          <a:endParaRPr lang="it-IT"/>
        </a:p>
      </dgm:t>
    </dgm:pt>
  </dgm:ptLst>
  <dgm:cxnLst>
    <dgm:cxn modelId="{D4439901-7FC4-439D-8CF2-661F83A27C5C}" type="presOf" srcId="{78217B2E-DCDC-4000-A0E2-83D93719EBBC}" destId="{C5C87EBE-1D8F-487E-8F55-BD26CE1715B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8217B2E-DCDC-4000-A0E2-83D93719EBBC}"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it-IT"/>
        </a:p>
      </dgm:t>
    </dgm:pt>
    <dgm:pt modelId="{C5C87EBE-1D8F-487E-8F55-BD26CE1715B9}" type="pres">
      <dgm:prSet presAssocID="{78217B2E-DCDC-4000-A0E2-83D93719EBBC}" presName="Name0" presStyleCnt="0">
        <dgm:presLayoutVars>
          <dgm:dir/>
          <dgm:animLvl val="lvl"/>
          <dgm:resizeHandles val="exact"/>
        </dgm:presLayoutVars>
      </dgm:prSet>
      <dgm:spPr/>
      <dgm:t>
        <a:bodyPr/>
        <a:lstStyle/>
        <a:p>
          <a:endParaRPr lang="it-IT"/>
        </a:p>
      </dgm:t>
    </dgm:pt>
  </dgm:ptLst>
  <dgm:cxnLst>
    <dgm:cxn modelId="{D3B4F974-6947-422A-896C-7ED3F9424DAF}" type="presOf" srcId="{78217B2E-DCDC-4000-A0E2-83D93719EBBC}" destId="{C5C87EBE-1D8F-487E-8F55-BD26CE1715B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8217B2E-DCDC-4000-A0E2-83D93719EBBC}"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it-IT"/>
        </a:p>
      </dgm:t>
    </dgm:pt>
    <dgm:pt modelId="{C5C87EBE-1D8F-487E-8F55-BD26CE1715B9}" type="pres">
      <dgm:prSet presAssocID="{78217B2E-DCDC-4000-A0E2-83D93719EBBC}" presName="Name0" presStyleCnt="0">
        <dgm:presLayoutVars>
          <dgm:dir/>
          <dgm:animLvl val="lvl"/>
          <dgm:resizeHandles val="exact"/>
        </dgm:presLayoutVars>
      </dgm:prSet>
      <dgm:spPr/>
      <dgm:t>
        <a:bodyPr/>
        <a:lstStyle/>
        <a:p>
          <a:endParaRPr lang="it-IT"/>
        </a:p>
      </dgm:t>
    </dgm:pt>
  </dgm:ptLst>
  <dgm:cxnLst>
    <dgm:cxn modelId="{99559FE3-7E7A-47C6-B4E3-A56C8247C50B}" type="presOf" srcId="{78217B2E-DCDC-4000-A0E2-83D93719EBBC}" destId="{C5C87EBE-1D8F-487E-8F55-BD26CE1715B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C8DF434-6FA4-4AE2-B9BA-EFC176BF5862}"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it-IT"/>
        </a:p>
      </dgm:t>
    </dgm:pt>
    <dgm:pt modelId="{2CC37914-5362-4390-A47F-0211ADD5AE45}">
      <dgm:prSet phldrT="[Testo]" custT="1"/>
      <dgm:spPr/>
      <dgm: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dati identificativi della persona giuridica, dell’imprenditore individuale o del lavoratore autonomo titolare della patente</a:t>
          </a:r>
        </a:p>
      </dgm:t>
    </dgm:pt>
    <dgm:pt modelId="{EFA860EE-B9AD-42E4-8252-EC1CA4CB75D1}" type="parTrans" cxnId="{D70F09CE-2CC5-4715-A8B9-FA741F1E3AC0}">
      <dgm:prSet/>
      <dgm:spPr/>
      <dgm:t>
        <a:bodyPr/>
        <a:lstStyle/>
        <a:p>
          <a:endParaRPr lang="it-IT"/>
        </a:p>
      </dgm:t>
    </dgm:pt>
    <dgm:pt modelId="{362DF3E7-DD54-4898-A73B-E09ECF4358F1}" type="sibTrans" cxnId="{D70F09CE-2CC5-4715-A8B9-FA741F1E3AC0}">
      <dgm:prSet/>
      <dgm:spPr/>
      <dgm:t>
        <a:bodyPr/>
        <a:lstStyle/>
        <a:p>
          <a:endParaRPr lang="it-IT"/>
        </a:p>
      </dgm:t>
    </dgm:pt>
    <dgm:pt modelId="{2C9F6852-3682-440D-B02E-1FECDCAD10E7}">
      <dgm:prSet phldrT="[Testo]" custT="1"/>
      <dgm:spPr/>
      <dgm: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dati anagrafici del soggetto richiedente la patente</a:t>
          </a:r>
        </a:p>
      </dgm:t>
    </dgm:pt>
    <dgm:pt modelId="{6E0E8F87-B439-4D04-BDA2-FE4B4B774AB8}" type="parTrans" cxnId="{AFEFB12B-33F0-42B4-A360-D1FE50B1FD64}">
      <dgm:prSet/>
      <dgm:spPr/>
      <dgm:t>
        <a:bodyPr/>
        <a:lstStyle/>
        <a:p>
          <a:endParaRPr lang="it-IT"/>
        </a:p>
      </dgm:t>
    </dgm:pt>
    <dgm:pt modelId="{D937D620-A4CC-4B9A-B4DF-E359A4710D62}" type="sibTrans" cxnId="{AFEFB12B-33F0-42B4-A360-D1FE50B1FD64}">
      <dgm:prSet/>
      <dgm:spPr/>
      <dgm:t>
        <a:bodyPr/>
        <a:lstStyle/>
        <a:p>
          <a:endParaRPr lang="it-IT"/>
        </a:p>
      </dgm:t>
    </dgm:pt>
    <dgm:pt modelId="{917D345E-4F08-4ED1-96FA-779825B708F6}">
      <dgm:prSet phldrT="[Testo]" custT="1"/>
      <dgm:spPr/>
      <dgm:t>
        <a:bodyPr/>
        <a:lstStyle/>
        <a:p>
          <a:pPr marL="0" indent="0" algn="l"/>
          <a:r>
            <a:rPr lang="it-IT" sz="1400" b="1" kern="1200" cap="small" dirty="0">
              <a:solidFill>
                <a:srgbClr val="1F497D"/>
              </a:solidFill>
              <a:latin typeface="Calibri"/>
              <a:ea typeface="+mn-ea"/>
              <a:cs typeface="+mn-cs"/>
            </a:rPr>
            <a:t>data di rilascio e numero della patente</a:t>
          </a:r>
          <a:r>
            <a:rPr lang="it-IT" sz="1600" b="1" kern="1200" cap="small" baseline="0" dirty="0"/>
            <a:t>		</a:t>
          </a:r>
        </a:p>
      </dgm:t>
    </dgm:pt>
    <dgm:pt modelId="{A19338B3-BA9C-4BB1-A780-72B4EFB045AE}" type="parTrans" cxnId="{FB88AADD-2D2A-4C26-BBEA-4973480979D6}">
      <dgm:prSet/>
      <dgm:spPr/>
      <dgm:t>
        <a:bodyPr/>
        <a:lstStyle/>
        <a:p>
          <a:endParaRPr lang="it-IT"/>
        </a:p>
      </dgm:t>
    </dgm:pt>
    <dgm:pt modelId="{9E244DDB-983E-476F-8283-32F26CC1E188}" type="sibTrans" cxnId="{FB88AADD-2D2A-4C26-BBEA-4973480979D6}">
      <dgm:prSet/>
      <dgm:spPr/>
      <dgm:t>
        <a:bodyPr/>
        <a:lstStyle/>
        <a:p>
          <a:endParaRPr lang="it-IT"/>
        </a:p>
      </dgm:t>
    </dgm:pt>
    <dgm:pt modelId="{70C73FB2-2359-47C8-830F-8F3413023E0F}">
      <dgm:prSet custT="1"/>
      <dgm:spPr/>
      <dgm:t>
        <a:bodyPr/>
        <a:lstStyle/>
        <a:p>
          <a:r>
            <a:rPr lang="it-IT" sz="1400" b="1" kern="1200" cap="small" dirty="0">
              <a:solidFill>
                <a:srgbClr val="1F497D"/>
              </a:solidFill>
              <a:latin typeface="Calibri"/>
              <a:ea typeface="+mn-ea"/>
              <a:cs typeface="+mn-cs"/>
            </a:rPr>
            <a:t>punteggio attribuito al momento del rilascio</a:t>
          </a:r>
        </a:p>
      </dgm:t>
    </dgm:pt>
    <dgm:pt modelId="{080D2B51-93A0-4DBB-85DB-4C1B485543A0}" type="parTrans" cxnId="{48DA0FAB-CD56-4361-8ABC-5F4DEFDE3918}">
      <dgm:prSet/>
      <dgm:spPr/>
      <dgm:t>
        <a:bodyPr/>
        <a:lstStyle/>
        <a:p>
          <a:endParaRPr lang="it-IT"/>
        </a:p>
      </dgm:t>
    </dgm:pt>
    <dgm:pt modelId="{AEB7E414-DB6C-418C-898F-A28233C00A3B}" type="sibTrans" cxnId="{48DA0FAB-CD56-4361-8ABC-5F4DEFDE3918}">
      <dgm:prSet/>
      <dgm:spPr/>
      <dgm:t>
        <a:bodyPr/>
        <a:lstStyle/>
        <a:p>
          <a:endParaRPr lang="it-IT"/>
        </a:p>
      </dgm:t>
    </dgm:pt>
    <dgm:pt modelId="{624C7040-1D55-4E5D-B07E-1CC05B389C32}">
      <dgm:prSet custT="1"/>
      <dgm:spPr/>
      <dgm: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punteggio aggiornato alla data di interrogazione del portale</a:t>
          </a:r>
        </a:p>
      </dgm:t>
    </dgm:pt>
    <dgm:pt modelId="{62BFECF0-50B9-4575-ADE5-159F8B6302BB}" type="parTrans" cxnId="{DA8EC6B2-DCDE-4E03-8399-1BB9D4D9765E}">
      <dgm:prSet/>
      <dgm:spPr/>
      <dgm:t>
        <a:bodyPr/>
        <a:lstStyle/>
        <a:p>
          <a:endParaRPr lang="it-IT"/>
        </a:p>
      </dgm:t>
    </dgm:pt>
    <dgm:pt modelId="{388E7E0F-A9C7-45C5-BE1D-4B7B45BE8088}" type="sibTrans" cxnId="{DA8EC6B2-DCDE-4E03-8399-1BB9D4D9765E}">
      <dgm:prSet/>
      <dgm:spPr/>
      <dgm:t>
        <a:bodyPr/>
        <a:lstStyle/>
        <a:p>
          <a:endParaRPr lang="it-IT"/>
        </a:p>
      </dgm:t>
    </dgm:pt>
    <dgm:pt modelId="{EE121599-2C78-4BC6-8E95-8047F0865273}">
      <dgm:prSet custT="1"/>
      <dgm:spPr/>
      <dgm:t>
        <a:bodyPr/>
        <a:lstStyle/>
        <a:p>
          <a:pPr marL="0" lvl="0" indent="0" algn="l" defTabSz="488950">
            <a:lnSpc>
              <a:spcPct val="90000"/>
            </a:lnSpc>
            <a:spcBef>
              <a:spcPct val="0"/>
            </a:spcBef>
            <a:spcAft>
              <a:spcPct val="35000"/>
            </a:spcAft>
            <a:buNone/>
          </a:pPr>
          <a:r>
            <a:rPr lang="it-IT" sz="1400" b="1" kern="1200" cap="small" dirty="0">
              <a:solidFill>
                <a:srgbClr val="1F497D"/>
              </a:solidFill>
              <a:latin typeface="Calibri"/>
              <a:ea typeface="+mn-ea"/>
              <a:cs typeface="+mn-cs"/>
            </a:rPr>
            <a:t>esiti di eventuali provvedimenti di sospensione di cui all’articolo 27, comma 8, del </a:t>
          </a:r>
          <a:r>
            <a:rPr lang="it-IT" sz="1400" b="1" kern="1200" cap="small" dirty="0" err="1">
              <a:solidFill>
                <a:srgbClr val="1F497D"/>
              </a:solidFill>
              <a:latin typeface="Calibri"/>
              <a:ea typeface="+mn-ea"/>
              <a:cs typeface="+mn-cs"/>
            </a:rPr>
            <a:t>tusl</a:t>
          </a:r>
          <a:r>
            <a:rPr lang="it-IT" sz="1400" b="1" kern="1200" cap="small" dirty="0">
              <a:solidFill>
                <a:srgbClr val="1F497D"/>
              </a:solidFill>
              <a:latin typeface="Calibri"/>
              <a:ea typeface="+mn-ea"/>
              <a:cs typeface="+mn-cs"/>
            </a:rPr>
            <a:t>	</a:t>
          </a:r>
          <a:r>
            <a:rPr lang="it-IT" sz="1200" b="1" kern="1200" cap="small" baseline="0" dirty="0"/>
            <a:t>	</a:t>
          </a:r>
          <a:endParaRPr lang="it-IT" sz="1200" b="1" kern="1200" cap="small" baseline="0" dirty="0">
            <a:latin typeface="Calibri"/>
            <a:ea typeface="+mn-ea"/>
            <a:cs typeface="+mn-cs"/>
          </a:endParaRPr>
        </a:p>
      </dgm:t>
    </dgm:pt>
    <dgm:pt modelId="{B90B8F2F-1CD5-4CA5-A2AB-4D2AB1F43369}" type="parTrans" cxnId="{B2437FD8-5067-4F56-B5C1-D18FB5CB7299}">
      <dgm:prSet/>
      <dgm:spPr/>
      <dgm:t>
        <a:bodyPr/>
        <a:lstStyle/>
        <a:p>
          <a:endParaRPr lang="it-IT"/>
        </a:p>
      </dgm:t>
    </dgm:pt>
    <dgm:pt modelId="{E50B9F8C-7845-4806-92CA-251457285676}" type="sibTrans" cxnId="{B2437FD8-5067-4F56-B5C1-D18FB5CB7299}">
      <dgm:prSet/>
      <dgm:spPr/>
      <dgm:t>
        <a:bodyPr/>
        <a:lstStyle/>
        <a:p>
          <a:endParaRPr lang="it-IT"/>
        </a:p>
      </dgm:t>
    </dgm:pt>
    <dgm:pt modelId="{2B4B2088-1B5F-4D3C-99B9-1BC9BF7E1FF5}">
      <dgm:prSet custT="1"/>
      <dgm:spPr/>
      <dgm:t>
        <a:bodyPr/>
        <a:lstStyle/>
        <a:p>
          <a:r>
            <a:rPr lang="it-IT" sz="1400" b="1" kern="1200" cap="small" dirty="0">
              <a:solidFill>
                <a:srgbClr val="1F497D"/>
              </a:solidFill>
              <a:latin typeface="Calibri"/>
              <a:ea typeface="+mn-ea"/>
              <a:cs typeface="+mn-cs"/>
            </a:rPr>
            <a:t>esiti di eventuali provvedimenti definitivi, di natura amministrativa o giurisdizionale, ai quali consegue la decurtazione dei crediti ai sensi dell’art. 27, comma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81/2008</a:t>
          </a:r>
        </a:p>
      </dgm:t>
    </dgm:pt>
    <dgm:pt modelId="{6DA8BE46-D656-4110-93A0-32B8FE5676B8}" type="parTrans" cxnId="{33EFBB6A-A3F1-498E-8B99-305C74D13A85}">
      <dgm:prSet/>
      <dgm:spPr/>
      <dgm:t>
        <a:bodyPr/>
        <a:lstStyle/>
        <a:p>
          <a:endParaRPr lang="it-IT"/>
        </a:p>
      </dgm:t>
    </dgm:pt>
    <dgm:pt modelId="{521E542E-9555-4E66-A6D9-FC0133D28EF5}" type="sibTrans" cxnId="{33EFBB6A-A3F1-498E-8B99-305C74D13A85}">
      <dgm:prSet/>
      <dgm:spPr/>
      <dgm:t>
        <a:bodyPr/>
        <a:lstStyle/>
        <a:p>
          <a:endParaRPr lang="it-IT"/>
        </a:p>
      </dgm:t>
    </dgm:pt>
    <dgm:pt modelId="{BC87C5B3-314B-4293-98FD-B6197C27CE39}">
      <dgm:prSet/>
      <dgm:spPr/>
      <dgm:t>
        <a:bodyPr/>
        <a:lstStyle/>
        <a:p>
          <a:endParaRPr lang="it-IT"/>
        </a:p>
      </dgm:t>
    </dgm:pt>
    <dgm:pt modelId="{319DB71A-753F-4C7B-A41E-7E2A5779A6E0}" type="parTrans" cxnId="{419AFF41-90B3-4AD6-A52D-B6C64148EC70}">
      <dgm:prSet/>
      <dgm:spPr/>
      <dgm:t>
        <a:bodyPr/>
        <a:lstStyle/>
        <a:p>
          <a:endParaRPr lang="it-IT"/>
        </a:p>
      </dgm:t>
    </dgm:pt>
    <dgm:pt modelId="{4FB15E15-5BB5-44D0-86BC-260368152568}" type="sibTrans" cxnId="{419AFF41-90B3-4AD6-A52D-B6C64148EC70}">
      <dgm:prSet/>
      <dgm:spPr/>
      <dgm:t>
        <a:bodyPr/>
        <a:lstStyle/>
        <a:p>
          <a:endParaRPr lang="it-IT"/>
        </a:p>
      </dgm:t>
    </dgm:pt>
    <dgm:pt modelId="{91AFF35F-E658-4734-9A6A-F02E2E30FEB3}">
      <dgm:prSet/>
      <dgm:spPr/>
      <dgm:t>
        <a:bodyPr/>
        <a:lstStyle/>
        <a:p>
          <a:endParaRPr lang="it-IT"/>
        </a:p>
      </dgm:t>
    </dgm:pt>
    <dgm:pt modelId="{A2758B42-F7C1-4B82-B47E-C7A26E9708FF}" type="parTrans" cxnId="{A03D1E0D-56D7-4D83-96AB-1DCD2A0D98DB}">
      <dgm:prSet/>
      <dgm:spPr/>
      <dgm:t>
        <a:bodyPr/>
        <a:lstStyle/>
        <a:p>
          <a:endParaRPr lang="it-IT"/>
        </a:p>
      </dgm:t>
    </dgm:pt>
    <dgm:pt modelId="{87F76666-15CB-4798-8BF9-29DD6B84C1EA}" type="sibTrans" cxnId="{A03D1E0D-56D7-4D83-96AB-1DCD2A0D98DB}">
      <dgm:prSet/>
      <dgm:spPr/>
      <dgm:t>
        <a:bodyPr/>
        <a:lstStyle/>
        <a:p>
          <a:endParaRPr lang="it-IT"/>
        </a:p>
      </dgm:t>
    </dgm:pt>
    <dgm:pt modelId="{62114CA5-324A-4C18-BBEA-7B43779BF8E1}">
      <dgm:prSet/>
      <dgm:spPr/>
      <dgm:t>
        <a:bodyPr/>
        <a:lstStyle/>
        <a:p>
          <a:endParaRPr lang="it-IT"/>
        </a:p>
      </dgm:t>
    </dgm:pt>
    <dgm:pt modelId="{79FB2128-5EA5-4580-B4E4-381FF36E54F3}" type="parTrans" cxnId="{0B0D7853-6FDB-4F93-985E-6527A2FA571F}">
      <dgm:prSet/>
      <dgm:spPr/>
      <dgm:t>
        <a:bodyPr/>
        <a:lstStyle/>
        <a:p>
          <a:endParaRPr lang="it-IT"/>
        </a:p>
      </dgm:t>
    </dgm:pt>
    <dgm:pt modelId="{00E59CD3-CCD5-489A-8038-A1E28861D061}" type="sibTrans" cxnId="{0B0D7853-6FDB-4F93-985E-6527A2FA571F}">
      <dgm:prSet/>
      <dgm:spPr/>
      <dgm:t>
        <a:bodyPr/>
        <a:lstStyle/>
        <a:p>
          <a:endParaRPr lang="it-IT"/>
        </a:p>
      </dgm:t>
    </dgm:pt>
    <dgm:pt modelId="{4DD8E423-65CF-4CF5-B0F1-AB1892C0D16C}">
      <dgm:prSet/>
      <dgm:spPr/>
      <dgm:t>
        <a:bodyPr/>
        <a:lstStyle/>
        <a:p>
          <a:endParaRPr lang="it-IT"/>
        </a:p>
      </dgm:t>
    </dgm:pt>
    <dgm:pt modelId="{968A58A9-2650-4EDC-BD3A-F2F19CA061FA}" type="parTrans" cxnId="{C715F2FA-DBB5-4509-8643-0D83BD411EB0}">
      <dgm:prSet/>
      <dgm:spPr/>
      <dgm:t>
        <a:bodyPr/>
        <a:lstStyle/>
        <a:p>
          <a:endParaRPr lang="it-IT"/>
        </a:p>
      </dgm:t>
    </dgm:pt>
    <dgm:pt modelId="{A06B4861-F361-46B4-8A11-003B79054710}" type="sibTrans" cxnId="{C715F2FA-DBB5-4509-8643-0D83BD411EB0}">
      <dgm:prSet/>
      <dgm:spPr/>
      <dgm:t>
        <a:bodyPr/>
        <a:lstStyle/>
        <a:p>
          <a:endParaRPr lang="it-IT"/>
        </a:p>
      </dgm:t>
    </dgm:pt>
    <dgm:pt modelId="{D10A3002-586F-4789-9C74-D9312B5D9C45}">
      <dgm:prSet/>
      <dgm:spPr/>
      <dgm:t>
        <a:bodyPr/>
        <a:lstStyle/>
        <a:p>
          <a:endParaRPr lang="it-IT"/>
        </a:p>
      </dgm:t>
    </dgm:pt>
    <dgm:pt modelId="{75A41336-1D2B-44A4-8A4B-9357F8E2EBE0}" type="parTrans" cxnId="{F8CC71EB-5658-4904-B33F-5D4F37AFB150}">
      <dgm:prSet/>
      <dgm:spPr/>
      <dgm:t>
        <a:bodyPr/>
        <a:lstStyle/>
        <a:p>
          <a:endParaRPr lang="it-IT"/>
        </a:p>
      </dgm:t>
    </dgm:pt>
    <dgm:pt modelId="{CD5AE161-56EC-4878-8A9F-6A4B9324BF95}" type="sibTrans" cxnId="{F8CC71EB-5658-4904-B33F-5D4F37AFB150}">
      <dgm:prSet/>
      <dgm:spPr/>
      <dgm:t>
        <a:bodyPr/>
        <a:lstStyle/>
        <a:p>
          <a:endParaRPr lang="it-IT"/>
        </a:p>
      </dgm:t>
    </dgm:pt>
    <dgm:pt modelId="{5F5E3E0D-AD03-413A-A505-617BB405A367}" type="pres">
      <dgm:prSet presAssocID="{FC8DF434-6FA4-4AE2-B9BA-EFC176BF5862}" presName="Name0" presStyleCnt="0">
        <dgm:presLayoutVars>
          <dgm:chMax val="7"/>
          <dgm:chPref val="7"/>
          <dgm:dir/>
        </dgm:presLayoutVars>
      </dgm:prSet>
      <dgm:spPr/>
      <dgm:t>
        <a:bodyPr/>
        <a:lstStyle/>
        <a:p>
          <a:endParaRPr lang="it-IT"/>
        </a:p>
      </dgm:t>
    </dgm:pt>
    <dgm:pt modelId="{3F8333F8-CFBD-48C6-83E5-F2B3FCD25446}" type="pres">
      <dgm:prSet presAssocID="{FC8DF434-6FA4-4AE2-B9BA-EFC176BF5862}" presName="Name1" presStyleCnt="0"/>
      <dgm:spPr/>
    </dgm:pt>
    <dgm:pt modelId="{7A3E2325-91FD-4B71-A86C-BB3FA4FA5FA9}" type="pres">
      <dgm:prSet presAssocID="{FC8DF434-6FA4-4AE2-B9BA-EFC176BF5862}" presName="cycle" presStyleCnt="0"/>
      <dgm:spPr/>
    </dgm:pt>
    <dgm:pt modelId="{A1C0D231-FE88-4AF9-A7ED-0B06911AEF55}" type="pres">
      <dgm:prSet presAssocID="{FC8DF434-6FA4-4AE2-B9BA-EFC176BF5862}" presName="srcNode" presStyleLbl="node1" presStyleIdx="0" presStyleCnt="7"/>
      <dgm:spPr/>
    </dgm:pt>
    <dgm:pt modelId="{9E82C93F-33C4-4D93-9FAD-C80B6BC74C12}" type="pres">
      <dgm:prSet presAssocID="{FC8DF434-6FA4-4AE2-B9BA-EFC176BF5862}" presName="conn" presStyleLbl="parChTrans1D2" presStyleIdx="0" presStyleCnt="1"/>
      <dgm:spPr/>
      <dgm:t>
        <a:bodyPr/>
        <a:lstStyle/>
        <a:p>
          <a:endParaRPr lang="it-IT"/>
        </a:p>
      </dgm:t>
    </dgm:pt>
    <dgm:pt modelId="{84507C20-6223-4348-839A-8192BE159B2B}" type="pres">
      <dgm:prSet presAssocID="{FC8DF434-6FA4-4AE2-B9BA-EFC176BF5862}" presName="extraNode" presStyleLbl="node1" presStyleIdx="0" presStyleCnt="7"/>
      <dgm:spPr/>
    </dgm:pt>
    <dgm:pt modelId="{51C315C3-7E07-4C6C-8474-2F8619958414}" type="pres">
      <dgm:prSet presAssocID="{FC8DF434-6FA4-4AE2-B9BA-EFC176BF5862}" presName="dstNode" presStyleLbl="node1" presStyleIdx="0" presStyleCnt="7"/>
      <dgm:spPr/>
    </dgm:pt>
    <dgm:pt modelId="{7E6F1F3E-BE3A-458B-A372-2D52D13E2B08}" type="pres">
      <dgm:prSet presAssocID="{2CC37914-5362-4390-A47F-0211ADD5AE45}" presName="text_1" presStyleLbl="node1" presStyleIdx="0" presStyleCnt="7">
        <dgm:presLayoutVars>
          <dgm:bulletEnabled val="1"/>
        </dgm:presLayoutVars>
      </dgm:prSet>
      <dgm:spPr/>
      <dgm:t>
        <a:bodyPr/>
        <a:lstStyle/>
        <a:p>
          <a:endParaRPr lang="it-IT"/>
        </a:p>
      </dgm:t>
    </dgm:pt>
    <dgm:pt modelId="{4B2FD304-28F6-497E-83BA-966FA790DBDA}" type="pres">
      <dgm:prSet presAssocID="{2CC37914-5362-4390-A47F-0211ADD5AE45}" presName="accent_1" presStyleCnt="0"/>
      <dgm:spPr/>
    </dgm:pt>
    <dgm:pt modelId="{C577F0F7-84EA-4E90-A5E3-74884CA915E9}" type="pres">
      <dgm:prSet presAssocID="{2CC37914-5362-4390-A47F-0211ADD5AE45}" presName="accentRepeatNode" presStyleLbl="solidFgAcc1" presStyleIdx="0" presStyleCnt="7"/>
      <dgm:spPr/>
    </dgm:pt>
    <dgm:pt modelId="{B1D70D4F-4B20-4159-93AD-14AE2DEBD316}" type="pres">
      <dgm:prSet presAssocID="{2C9F6852-3682-440D-B02E-1FECDCAD10E7}" presName="text_2" presStyleLbl="node1" presStyleIdx="1" presStyleCnt="7">
        <dgm:presLayoutVars>
          <dgm:bulletEnabled val="1"/>
        </dgm:presLayoutVars>
      </dgm:prSet>
      <dgm:spPr/>
      <dgm:t>
        <a:bodyPr/>
        <a:lstStyle/>
        <a:p>
          <a:endParaRPr lang="it-IT"/>
        </a:p>
      </dgm:t>
    </dgm:pt>
    <dgm:pt modelId="{C34BB038-5928-4F86-8705-1B877B160AEE}" type="pres">
      <dgm:prSet presAssocID="{2C9F6852-3682-440D-B02E-1FECDCAD10E7}" presName="accent_2" presStyleCnt="0"/>
      <dgm:spPr/>
    </dgm:pt>
    <dgm:pt modelId="{DB9C30F2-E225-4CE8-A626-FA8C946F819A}" type="pres">
      <dgm:prSet presAssocID="{2C9F6852-3682-440D-B02E-1FECDCAD10E7}" presName="accentRepeatNode" presStyleLbl="solidFgAcc1" presStyleIdx="1" presStyleCnt="7"/>
      <dgm:spPr/>
    </dgm:pt>
    <dgm:pt modelId="{D692649E-65D5-418F-9302-CCBDF3478DF4}" type="pres">
      <dgm:prSet presAssocID="{917D345E-4F08-4ED1-96FA-779825B708F6}" presName="text_3" presStyleLbl="node1" presStyleIdx="2" presStyleCnt="7">
        <dgm:presLayoutVars>
          <dgm:bulletEnabled val="1"/>
        </dgm:presLayoutVars>
      </dgm:prSet>
      <dgm:spPr/>
      <dgm:t>
        <a:bodyPr/>
        <a:lstStyle/>
        <a:p>
          <a:endParaRPr lang="it-IT"/>
        </a:p>
      </dgm:t>
    </dgm:pt>
    <dgm:pt modelId="{4424A8EB-AD25-490A-9929-7DE9112CAB40}" type="pres">
      <dgm:prSet presAssocID="{917D345E-4F08-4ED1-96FA-779825B708F6}" presName="accent_3" presStyleCnt="0"/>
      <dgm:spPr/>
    </dgm:pt>
    <dgm:pt modelId="{3945A64D-6CD8-4760-A2A1-DD4FF6B972D5}" type="pres">
      <dgm:prSet presAssocID="{917D345E-4F08-4ED1-96FA-779825B708F6}" presName="accentRepeatNode" presStyleLbl="solidFgAcc1" presStyleIdx="2" presStyleCnt="7"/>
      <dgm:spPr/>
    </dgm:pt>
    <dgm:pt modelId="{4BDB9DFB-2D44-49B4-8DCD-5F4478C1967D}" type="pres">
      <dgm:prSet presAssocID="{70C73FB2-2359-47C8-830F-8F3413023E0F}" presName="text_4" presStyleLbl="node1" presStyleIdx="3" presStyleCnt="7" custLinFactNeighborX="434">
        <dgm:presLayoutVars>
          <dgm:bulletEnabled val="1"/>
        </dgm:presLayoutVars>
      </dgm:prSet>
      <dgm:spPr/>
      <dgm:t>
        <a:bodyPr/>
        <a:lstStyle/>
        <a:p>
          <a:endParaRPr lang="it-IT"/>
        </a:p>
      </dgm:t>
    </dgm:pt>
    <dgm:pt modelId="{733A219F-4430-4AA8-8717-B7865C752F7A}" type="pres">
      <dgm:prSet presAssocID="{70C73FB2-2359-47C8-830F-8F3413023E0F}" presName="accent_4" presStyleCnt="0"/>
      <dgm:spPr/>
    </dgm:pt>
    <dgm:pt modelId="{7E8D2B15-9DF1-469F-B16F-F8D2562991D0}" type="pres">
      <dgm:prSet presAssocID="{70C73FB2-2359-47C8-830F-8F3413023E0F}" presName="accentRepeatNode" presStyleLbl="solidFgAcc1" presStyleIdx="3" presStyleCnt="7"/>
      <dgm:spPr/>
    </dgm:pt>
    <dgm:pt modelId="{1CFDF91D-1A59-4DEE-85DC-1029EB0EC125}" type="pres">
      <dgm:prSet presAssocID="{624C7040-1D55-4E5D-B07E-1CC05B389C32}" presName="text_5" presStyleLbl="node1" presStyleIdx="4" presStyleCnt="7">
        <dgm:presLayoutVars>
          <dgm:bulletEnabled val="1"/>
        </dgm:presLayoutVars>
      </dgm:prSet>
      <dgm:spPr/>
      <dgm:t>
        <a:bodyPr/>
        <a:lstStyle/>
        <a:p>
          <a:endParaRPr lang="it-IT"/>
        </a:p>
      </dgm:t>
    </dgm:pt>
    <dgm:pt modelId="{6273043F-380F-460F-ADB7-B40AA336E76B}" type="pres">
      <dgm:prSet presAssocID="{624C7040-1D55-4E5D-B07E-1CC05B389C32}" presName="accent_5" presStyleCnt="0"/>
      <dgm:spPr/>
    </dgm:pt>
    <dgm:pt modelId="{F74E6ED9-C8D0-4722-80C2-0C21D1D5C11C}" type="pres">
      <dgm:prSet presAssocID="{624C7040-1D55-4E5D-B07E-1CC05B389C32}" presName="accentRepeatNode" presStyleLbl="solidFgAcc1" presStyleIdx="4" presStyleCnt="7"/>
      <dgm:spPr/>
    </dgm:pt>
    <dgm:pt modelId="{1467FC4C-65D7-40D4-9319-FBD475AC14B0}" type="pres">
      <dgm:prSet presAssocID="{EE121599-2C78-4BC6-8E95-8047F0865273}" presName="text_6" presStyleLbl="node1" presStyleIdx="5" presStyleCnt="7">
        <dgm:presLayoutVars>
          <dgm:bulletEnabled val="1"/>
        </dgm:presLayoutVars>
      </dgm:prSet>
      <dgm:spPr/>
      <dgm:t>
        <a:bodyPr/>
        <a:lstStyle/>
        <a:p>
          <a:endParaRPr lang="it-IT"/>
        </a:p>
      </dgm:t>
    </dgm:pt>
    <dgm:pt modelId="{B24C0BC6-A86B-4427-81FA-5B68CC7E9482}" type="pres">
      <dgm:prSet presAssocID="{EE121599-2C78-4BC6-8E95-8047F0865273}" presName="accent_6" presStyleCnt="0"/>
      <dgm:spPr/>
    </dgm:pt>
    <dgm:pt modelId="{186560E6-9E8E-4873-A726-9247248026BD}" type="pres">
      <dgm:prSet presAssocID="{EE121599-2C78-4BC6-8E95-8047F0865273}" presName="accentRepeatNode" presStyleLbl="solidFgAcc1" presStyleIdx="5" presStyleCnt="7"/>
      <dgm:spPr/>
    </dgm:pt>
    <dgm:pt modelId="{FDD8D480-06F5-48AF-9911-E3629DA90C88}" type="pres">
      <dgm:prSet presAssocID="{2B4B2088-1B5F-4D3C-99B9-1BC9BF7E1FF5}" presName="text_7" presStyleLbl="node1" presStyleIdx="6" presStyleCnt="7">
        <dgm:presLayoutVars>
          <dgm:bulletEnabled val="1"/>
        </dgm:presLayoutVars>
      </dgm:prSet>
      <dgm:spPr/>
      <dgm:t>
        <a:bodyPr/>
        <a:lstStyle/>
        <a:p>
          <a:endParaRPr lang="it-IT"/>
        </a:p>
      </dgm:t>
    </dgm:pt>
    <dgm:pt modelId="{87A93033-FB2D-4EF1-9E68-A25D9AB33736}" type="pres">
      <dgm:prSet presAssocID="{2B4B2088-1B5F-4D3C-99B9-1BC9BF7E1FF5}" presName="accent_7" presStyleCnt="0"/>
      <dgm:spPr/>
    </dgm:pt>
    <dgm:pt modelId="{5EEE57B5-DAFB-44E5-AA7E-8D6784A04584}" type="pres">
      <dgm:prSet presAssocID="{2B4B2088-1B5F-4D3C-99B9-1BC9BF7E1FF5}" presName="accentRepeatNode" presStyleLbl="solidFgAcc1" presStyleIdx="6" presStyleCnt="7"/>
      <dgm:spPr/>
    </dgm:pt>
  </dgm:ptLst>
  <dgm:cxnLst>
    <dgm:cxn modelId="{C55633BC-4B6C-40C9-ACA4-00A2921B355D}" type="presOf" srcId="{2B4B2088-1B5F-4D3C-99B9-1BC9BF7E1FF5}" destId="{FDD8D480-06F5-48AF-9911-E3629DA90C88}" srcOrd="0" destOrd="0" presId="urn:microsoft.com/office/officeart/2008/layout/VerticalCurvedList"/>
    <dgm:cxn modelId="{B2437FD8-5067-4F56-B5C1-D18FB5CB7299}" srcId="{FC8DF434-6FA4-4AE2-B9BA-EFC176BF5862}" destId="{EE121599-2C78-4BC6-8E95-8047F0865273}" srcOrd="5" destOrd="0" parTransId="{B90B8F2F-1CD5-4CA5-A2AB-4D2AB1F43369}" sibTransId="{E50B9F8C-7845-4806-92CA-251457285676}"/>
    <dgm:cxn modelId="{996084E6-CC2C-4319-BD9D-3AD842AA7BCE}" type="presOf" srcId="{362DF3E7-DD54-4898-A73B-E09ECF4358F1}" destId="{9E82C93F-33C4-4D93-9FAD-C80B6BC74C12}" srcOrd="0" destOrd="0" presId="urn:microsoft.com/office/officeart/2008/layout/VerticalCurvedList"/>
    <dgm:cxn modelId="{AF966537-40DC-43E3-9DDE-A103058B0306}" type="presOf" srcId="{624C7040-1D55-4E5D-B07E-1CC05B389C32}" destId="{1CFDF91D-1A59-4DEE-85DC-1029EB0EC125}" srcOrd="0" destOrd="0" presId="urn:microsoft.com/office/officeart/2008/layout/VerticalCurvedList"/>
    <dgm:cxn modelId="{22CAA2CC-925C-40BB-86B9-E5834B52E390}" type="presOf" srcId="{EE121599-2C78-4BC6-8E95-8047F0865273}" destId="{1467FC4C-65D7-40D4-9319-FBD475AC14B0}" srcOrd="0" destOrd="0" presId="urn:microsoft.com/office/officeart/2008/layout/VerticalCurvedList"/>
    <dgm:cxn modelId="{60367B08-976F-43FA-83E9-5892025C5C3E}" type="presOf" srcId="{FC8DF434-6FA4-4AE2-B9BA-EFC176BF5862}" destId="{5F5E3E0D-AD03-413A-A505-617BB405A367}" srcOrd="0" destOrd="0" presId="urn:microsoft.com/office/officeart/2008/layout/VerticalCurvedList"/>
    <dgm:cxn modelId="{0B0D7853-6FDB-4F93-985E-6527A2FA571F}" srcId="{FC8DF434-6FA4-4AE2-B9BA-EFC176BF5862}" destId="{62114CA5-324A-4C18-BBEA-7B43779BF8E1}" srcOrd="9" destOrd="0" parTransId="{79FB2128-5EA5-4580-B4E4-381FF36E54F3}" sibTransId="{00E59CD3-CCD5-489A-8038-A1E28861D061}"/>
    <dgm:cxn modelId="{0726B879-1DE6-4B55-A9A5-2384BEBD3B9A}" type="presOf" srcId="{2C9F6852-3682-440D-B02E-1FECDCAD10E7}" destId="{B1D70D4F-4B20-4159-93AD-14AE2DEBD316}" srcOrd="0" destOrd="0" presId="urn:microsoft.com/office/officeart/2008/layout/VerticalCurvedList"/>
    <dgm:cxn modelId="{309622EF-BD7F-4D86-B726-B9B5E6C86307}" type="presOf" srcId="{917D345E-4F08-4ED1-96FA-779825B708F6}" destId="{D692649E-65D5-418F-9302-CCBDF3478DF4}" srcOrd="0" destOrd="0" presId="urn:microsoft.com/office/officeart/2008/layout/VerticalCurvedList"/>
    <dgm:cxn modelId="{DA8EC6B2-DCDE-4E03-8399-1BB9D4D9765E}" srcId="{FC8DF434-6FA4-4AE2-B9BA-EFC176BF5862}" destId="{624C7040-1D55-4E5D-B07E-1CC05B389C32}" srcOrd="4" destOrd="0" parTransId="{62BFECF0-50B9-4575-ADE5-159F8B6302BB}" sibTransId="{388E7E0F-A9C7-45C5-BE1D-4B7B45BE8088}"/>
    <dgm:cxn modelId="{33EFBB6A-A3F1-498E-8B99-305C74D13A85}" srcId="{FC8DF434-6FA4-4AE2-B9BA-EFC176BF5862}" destId="{2B4B2088-1B5F-4D3C-99B9-1BC9BF7E1FF5}" srcOrd="6" destOrd="0" parTransId="{6DA8BE46-D656-4110-93A0-32B8FE5676B8}" sibTransId="{521E542E-9555-4E66-A6D9-FC0133D28EF5}"/>
    <dgm:cxn modelId="{48DA0FAB-CD56-4361-8ABC-5F4DEFDE3918}" srcId="{FC8DF434-6FA4-4AE2-B9BA-EFC176BF5862}" destId="{70C73FB2-2359-47C8-830F-8F3413023E0F}" srcOrd="3" destOrd="0" parTransId="{080D2B51-93A0-4DBB-85DB-4C1B485543A0}" sibTransId="{AEB7E414-DB6C-418C-898F-A28233C00A3B}"/>
    <dgm:cxn modelId="{C715F2FA-DBB5-4509-8643-0D83BD411EB0}" srcId="{FC8DF434-6FA4-4AE2-B9BA-EFC176BF5862}" destId="{4DD8E423-65CF-4CF5-B0F1-AB1892C0D16C}" srcOrd="8" destOrd="0" parTransId="{968A58A9-2650-4EDC-BD3A-F2F19CA061FA}" sibTransId="{A06B4861-F361-46B4-8A11-003B79054710}"/>
    <dgm:cxn modelId="{D70F09CE-2CC5-4715-A8B9-FA741F1E3AC0}" srcId="{FC8DF434-6FA4-4AE2-B9BA-EFC176BF5862}" destId="{2CC37914-5362-4390-A47F-0211ADD5AE45}" srcOrd="0" destOrd="0" parTransId="{EFA860EE-B9AD-42E4-8252-EC1CA4CB75D1}" sibTransId="{362DF3E7-DD54-4898-A73B-E09ECF4358F1}"/>
    <dgm:cxn modelId="{334E4A3D-00EE-41A1-85BE-E14C0F35640C}" type="presOf" srcId="{2CC37914-5362-4390-A47F-0211ADD5AE45}" destId="{7E6F1F3E-BE3A-458B-A372-2D52D13E2B08}" srcOrd="0" destOrd="0" presId="urn:microsoft.com/office/officeart/2008/layout/VerticalCurvedList"/>
    <dgm:cxn modelId="{A03D1E0D-56D7-4D83-96AB-1DCD2A0D98DB}" srcId="{FC8DF434-6FA4-4AE2-B9BA-EFC176BF5862}" destId="{91AFF35F-E658-4734-9A6A-F02E2E30FEB3}" srcOrd="10" destOrd="0" parTransId="{A2758B42-F7C1-4B82-B47E-C7A26E9708FF}" sibTransId="{87F76666-15CB-4798-8BF9-29DD6B84C1EA}"/>
    <dgm:cxn modelId="{7F72958C-F65A-4F23-A582-46E034A0F024}" type="presOf" srcId="{70C73FB2-2359-47C8-830F-8F3413023E0F}" destId="{4BDB9DFB-2D44-49B4-8DCD-5F4478C1967D}" srcOrd="0" destOrd="0" presId="urn:microsoft.com/office/officeart/2008/layout/VerticalCurvedList"/>
    <dgm:cxn modelId="{FB88AADD-2D2A-4C26-BBEA-4973480979D6}" srcId="{FC8DF434-6FA4-4AE2-B9BA-EFC176BF5862}" destId="{917D345E-4F08-4ED1-96FA-779825B708F6}" srcOrd="2" destOrd="0" parTransId="{A19338B3-BA9C-4BB1-A780-72B4EFB045AE}" sibTransId="{9E244DDB-983E-476F-8283-32F26CC1E188}"/>
    <dgm:cxn modelId="{AFEFB12B-33F0-42B4-A360-D1FE50B1FD64}" srcId="{FC8DF434-6FA4-4AE2-B9BA-EFC176BF5862}" destId="{2C9F6852-3682-440D-B02E-1FECDCAD10E7}" srcOrd="1" destOrd="0" parTransId="{6E0E8F87-B439-4D04-BDA2-FE4B4B774AB8}" sibTransId="{D937D620-A4CC-4B9A-B4DF-E359A4710D62}"/>
    <dgm:cxn modelId="{F8CC71EB-5658-4904-B33F-5D4F37AFB150}" srcId="{FC8DF434-6FA4-4AE2-B9BA-EFC176BF5862}" destId="{D10A3002-586F-4789-9C74-D9312B5D9C45}" srcOrd="7" destOrd="0" parTransId="{75A41336-1D2B-44A4-8A4B-9357F8E2EBE0}" sibTransId="{CD5AE161-56EC-4878-8A9F-6A4B9324BF95}"/>
    <dgm:cxn modelId="{419AFF41-90B3-4AD6-A52D-B6C64148EC70}" srcId="{FC8DF434-6FA4-4AE2-B9BA-EFC176BF5862}" destId="{BC87C5B3-314B-4293-98FD-B6197C27CE39}" srcOrd="11" destOrd="0" parTransId="{319DB71A-753F-4C7B-A41E-7E2A5779A6E0}" sibTransId="{4FB15E15-5BB5-44D0-86BC-260368152568}"/>
    <dgm:cxn modelId="{2E6BFBFF-5AB9-4B4B-BF86-87AED69416F2}" type="presParOf" srcId="{5F5E3E0D-AD03-413A-A505-617BB405A367}" destId="{3F8333F8-CFBD-48C6-83E5-F2B3FCD25446}" srcOrd="0" destOrd="0" presId="urn:microsoft.com/office/officeart/2008/layout/VerticalCurvedList"/>
    <dgm:cxn modelId="{554D4C04-992A-498C-B194-EF921D687348}" type="presParOf" srcId="{3F8333F8-CFBD-48C6-83E5-F2B3FCD25446}" destId="{7A3E2325-91FD-4B71-A86C-BB3FA4FA5FA9}" srcOrd="0" destOrd="0" presId="urn:microsoft.com/office/officeart/2008/layout/VerticalCurvedList"/>
    <dgm:cxn modelId="{E20C24CE-44D6-4965-81BC-D982C51AAFDC}" type="presParOf" srcId="{7A3E2325-91FD-4B71-A86C-BB3FA4FA5FA9}" destId="{A1C0D231-FE88-4AF9-A7ED-0B06911AEF55}" srcOrd="0" destOrd="0" presId="urn:microsoft.com/office/officeart/2008/layout/VerticalCurvedList"/>
    <dgm:cxn modelId="{92E53518-DC5A-43FF-8596-7C3F0EAB3C1B}" type="presParOf" srcId="{7A3E2325-91FD-4B71-A86C-BB3FA4FA5FA9}" destId="{9E82C93F-33C4-4D93-9FAD-C80B6BC74C12}" srcOrd="1" destOrd="0" presId="urn:microsoft.com/office/officeart/2008/layout/VerticalCurvedList"/>
    <dgm:cxn modelId="{42342158-C80A-4E6B-B0F9-3AFC3D628E3B}" type="presParOf" srcId="{7A3E2325-91FD-4B71-A86C-BB3FA4FA5FA9}" destId="{84507C20-6223-4348-839A-8192BE159B2B}" srcOrd="2" destOrd="0" presId="urn:microsoft.com/office/officeart/2008/layout/VerticalCurvedList"/>
    <dgm:cxn modelId="{DD438D6E-124D-48E9-BF69-960609CB3190}" type="presParOf" srcId="{7A3E2325-91FD-4B71-A86C-BB3FA4FA5FA9}" destId="{51C315C3-7E07-4C6C-8474-2F8619958414}" srcOrd="3" destOrd="0" presId="urn:microsoft.com/office/officeart/2008/layout/VerticalCurvedList"/>
    <dgm:cxn modelId="{A1F0B683-C7DD-4609-B035-C0747C407BA1}" type="presParOf" srcId="{3F8333F8-CFBD-48C6-83E5-F2B3FCD25446}" destId="{7E6F1F3E-BE3A-458B-A372-2D52D13E2B08}" srcOrd="1" destOrd="0" presId="urn:microsoft.com/office/officeart/2008/layout/VerticalCurvedList"/>
    <dgm:cxn modelId="{596CEA20-9AA0-4F85-96CD-7FF682F9AE57}" type="presParOf" srcId="{3F8333F8-CFBD-48C6-83E5-F2B3FCD25446}" destId="{4B2FD304-28F6-497E-83BA-966FA790DBDA}" srcOrd="2" destOrd="0" presId="urn:microsoft.com/office/officeart/2008/layout/VerticalCurvedList"/>
    <dgm:cxn modelId="{60B6ED6D-9D09-422D-80B0-9D996EEE8BAD}" type="presParOf" srcId="{4B2FD304-28F6-497E-83BA-966FA790DBDA}" destId="{C577F0F7-84EA-4E90-A5E3-74884CA915E9}" srcOrd="0" destOrd="0" presId="urn:microsoft.com/office/officeart/2008/layout/VerticalCurvedList"/>
    <dgm:cxn modelId="{15638793-9058-4BFF-97D0-26CAAE3DAF25}" type="presParOf" srcId="{3F8333F8-CFBD-48C6-83E5-F2B3FCD25446}" destId="{B1D70D4F-4B20-4159-93AD-14AE2DEBD316}" srcOrd="3" destOrd="0" presId="urn:microsoft.com/office/officeart/2008/layout/VerticalCurvedList"/>
    <dgm:cxn modelId="{040B3ACC-D27E-40D1-ABCB-D3925CCCA16E}" type="presParOf" srcId="{3F8333F8-CFBD-48C6-83E5-F2B3FCD25446}" destId="{C34BB038-5928-4F86-8705-1B877B160AEE}" srcOrd="4" destOrd="0" presId="urn:microsoft.com/office/officeart/2008/layout/VerticalCurvedList"/>
    <dgm:cxn modelId="{09336863-2666-4DDC-8F26-16C60AF4FC03}" type="presParOf" srcId="{C34BB038-5928-4F86-8705-1B877B160AEE}" destId="{DB9C30F2-E225-4CE8-A626-FA8C946F819A}" srcOrd="0" destOrd="0" presId="urn:microsoft.com/office/officeart/2008/layout/VerticalCurvedList"/>
    <dgm:cxn modelId="{3BBB9FFE-87C3-4C00-90F1-DC137A83D8F9}" type="presParOf" srcId="{3F8333F8-CFBD-48C6-83E5-F2B3FCD25446}" destId="{D692649E-65D5-418F-9302-CCBDF3478DF4}" srcOrd="5" destOrd="0" presId="urn:microsoft.com/office/officeart/2008/layout/VerticalCurvedList"/>
    <dgm:cxn modelId="{0E2539AA-63AF-4092-B9BC-DA0E37C697E8}" type="presParOf" srcId="{3F8333F8-CFBD-48C6-83E5-F2B3FCD25446}" destId="{4424A8EB-AD25-490A-9929-7DE9112CAB40}" srcOrd="6" destOrd="0" presId="urn:microsoft.com/office/officeart/2008/layout/VerticalCurvedList"/>
    <dgm:cxn modelId="{A806FF3D-A14D-402A-993C-B80338B94A60}" type="presParOf" srcId="{4424A8EB-AD25-490A-9929-7DE9112CAB40}" destId="{3945A64D-6CD8-4760-A2A1-DD4FF6B972D5}" srcOrd="0" destOrd="0" presId="urn:microsoft.com/office/officeart/2008/layout/VerticalCurvedList"/>
    <dgm:cxn modelId="{A4D42980-D8D5-4663-A10E-9AA020E95DBE}" type="presParOf" srcId="{3F8333F8-CFBD-48C6-83E5-F2B3FCD25446}" destId="{4BDB9DFB-2D44-49B4-8DCD-5F4478C1967D}" srcOrd="7" destOrd="0" presId="urn:microsoft.com/office/officeart/2008/layout/VerticalCurvedList"/>
    <dgm:cxn modelId="{8ECB2C61-38C1-4386-B584-A80E44FC78FF}" type="presParOf" srcId="{3F8333F8-CFBD-48C6-83E5-F2B3FCD25446}" destId="{733A219F-4430-4AA8-8717-B7865C752F7A}" srcOrd="8" destOrd="0" presId="urn:microsoft.com/office/officeart/2008/layout/VerticalCurvedList"/>
    <dgm:cxn modelId="{B2657E72-7EC0-4FF3-84E8-B127C9F34C47}" type="presParOf" srcId="{733A219F-4430-4AA8-8717-B7865C752F7A}" destId="{7E8D2B15-9DF1-469F-B16F-F8D2562991D0}" srcOrd="0" destOrd="0" presId="urn:microsoft.com/office/officeart/2008/layout/VerticalCurvedList"/>
    <dgm:cxn modelId="{4D9A7E35-CB95-493F-8AFA-ECCE690D029B}" type="presParOf" srcId="{3F8333F8-CFBD-48C6-83E5-F2B3FCD25446}" destId="{1CFDF91D-1A59-4DEE-85DC-1029EB0EC125}" srcOrd="9" destOrd="0" presId="urn:microsoft.com/office/officeart/2008/layout/VerticalCurvedList"/>
    <dgm:cxn modelId="{C03AB5BB-F175-4CEB-A0B8-70C63976D069}" type="presParOf" srcId="{3F8333F8-CFBD-48C6-83E5-F2B3FCD25446}" destId="{6273043F-380F-460F-ADB7-B40AA336E76B}" srcOrd="10" destOrd="0" presId="urn:microsoft.com/office/officeart/2008/layout/VerticalCurvedList"/>
    <dgm:cxn modelId="{14C7BB15-3DF9-4446-98AF-5103A4BC17BE}" type="presParOf" srcId="{6273043F-380F-460F-ADB7-B40AA336E76B}" destId="{F74E6ED9-C8D0-4722-80C2-0C21D1D5C11C}" srcOrd="0" destOrd="0" presId="urn:microsoft.com/office/officeart/2008/layout/VerticalCurvedList"/>
    <dgm:cxn modelId="{2651DF6E-89D6-49D7-B5EA-AD82A953EEFE}" type="presParOf" srcId="{3F8333F8-CFBD-48C6-83E5-F2B3FCD25446}" destId="{1467FC4C-65D7-40D4-9319-FBD475AC14B0}" srcOrd="11" destOrd="0" presId="urn:microsoft.com/office/officeart/2008/layout/VerticalCurvedList"/>
    <dgm:cxn modelId="{E395295F-B37A-4D13-B529-3E0F134B326F}" type="presParOf" srcId="{3F8333F8-CFBD-48C6-83E5-F2B3FCD25446}" destId="{B24C0BC6-A86B-4427-81FA-5B68CC7E9482}" srcOrd="12" destOrd="0" presId="urn:microsoft.com/office/officeart/2008/layout/VerticalCurvedList"/>
    <dgm:cxn modelId="{0B4AEA48-B828-45EF-9A00-16F84C83A467}" type="presParOf" srcId="{B24C0BC6-A86B-4427-81FA-5B68CC7E9482}" destId="{186560E6-9E8E-4873-A726-9247248026BD}" srcOrd="0" destOrd="0" presId="urn:microsoft.com/office/officeart/2008/layout/VerticalCurvedList"/>
    <dgm:cxn modelId="{C9E67C27-90A5-4A69-B0B1-2C74C8587088}" type="presParOf" srcId="{3F8333F8-CFBD-48C6-83E5-F2B3FCD25446}" destId="{FDD8D480-06F5-48AF-9911-E3629DA90C88}" srcOrd="13" destOrd="0" presId="urn:microsoft.com/office/officeart/2008/layout/VerticalCurvedList"/>
    <dgm:cxn modelId="{D386E002-A55A-428D-94ED-7F23FB7B73E4}" type="presParOf" srcId="{3F8333F8-CFBD-48C6-83E5-F2B3FCD25446}" destId="{87A93033-FB2D-4EF1-9E68-A25D9AB33736}" srcOrd="14" destOrd="0" presId="urn:microsoft.com/office/officeart/2008/layout/VerticalCurvedList"/>
    <dgm:cxn modelId="{83AA7010-2190-4596-8F75-0AD59DB7FE3E}" type="presParOf" srcId="{87A93033-FB2D-4EF1-9E68-A25D9AB33736}" destId="{5EEE57B5-DAFB-44E5-AA7E-8D6784A04584}"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4603F094-CBFF-4A6E-BACA-2E93DCD5607F}">
      <dgm:prSet custT="1"/>
      <dgm:spPr/>
      <dgm:t>
        <a:bodyPr/>
        <a:lstStyle/>
        <a:p>
          <a:pPr algn="just"/>
          <a:r>
            <a:rPr lang="it-IT" sz="1400" b="1" kern="1200" cap="small" dirty="0">
              <a:solidFill>
                <a:srgbClr val="1F497D"/>
              </a:solidFill>
              <a:latin typeface="Calibri"/>
              <a:ea typeface="+mn-ea"/>
              <a:cs typeface="+mn-cs"/>
            </a:rPr>
            <a:t>le modalità di ostensione delle informazioni saranno indicate con provvedimento dell’ispettorato nazionale del lavoro </a:t>
          </a:r>
        </a:p>
      </dgm:t>
    </dgm:pt>
    <dgm:pt modelId="{39D2D857-EB14-4FEA-8663-C6F2515D9C42}" type="parTrans" cxnId="{6574C720-7C9E-45B3-A9F9-BDC1B3DD4BFE}">
      <dgm:prSet/>
      <dgm:spPr/>
      <dgm:t>
        <a:bodyPr/>
        <a:lstStyle/>
        <a:p>
          <a:endParaRPr lang="it-IT"/>
        </a:p>
      </dgm:t>
    </dgm:pt>
    <dgm:pt modelId="{91E6985D-73A2-4BDC-B238-5D08BDC24F28}" type="sibTrans" cxnId="{6574C720-7C9E-45B3-A9F9-BDC1B3DD4BFE}">
      <dgm:prSet/>
      <dgm:spPr/>
      <dgm:t>
        <a:bodyPr/>
        <a:lstStyle/>
        <a:p>
          <a:endParaRPr lang="it-IT"/>
        </a:p>
      </dgm:t>
    </dgm:pt>
    <dgm:pt modelId="{7EEF9144-5419-4CD9-93C4-3174111D6EE4}">
      <dgm:prSet custT="1"/>
      <dgm:spPr/>
      <dgm:t>
        <a:bodyPr/>
        <a:lstStyle/>
        <a:p>
          <a:r>
            <a:rPr lang="it-IT" sz="1400" b="1" kern="1200" cap="small" dirty="0">
              <a:solidFill>
                <a:srgbClr val="1F497D"/>
              </a:solidFill>
              <a:latin typeface="Calibri"/>
              <a:ea typeface="+mn-ea"/>
              <a:cs typeface="+mn-cs"/>
            </a:rPr>
            <a:t>previo parere del garante per la protezione dei dati personali</a:t>
          </a:r>
        </a:p>
      </dgm:t>
    </dgm:pt>
    <dgm:pt modelId="{1E7D735D-2ADA-4413-BFB1-1A408627AFCA}" type="parTrans" cxnId="{C233A525-E886-461D-8DC8-7132F490D18A}">
      <dgm:prSet/>
      <dgm:spPr/>
      <dgm:t>
        <a:bodyPr/>
        <a:lstStyle/>
        <a:p>
          <a:endParaRPr lang="it-IT"/>
        </a:p>
      </dgm:t>
    </dgm:pt>
    <dgm:pt modelId="{0AA13516-DA92-4D5D-B873-6635A697F884}" type="sibTrans" cxnId="{C233A525-E886-461D-8DC8-7132F490D18A}">
      <dgm:prSet/>
      <dgm:spPr/>
      <dgm:t>
        <a:bodyPr/>
        <a:lstStyle/>
        <a:p>
          <a:endParaRPr lang="it-IT"/>
        </a:p>
      </dgm:t>
    </dgm:pt>
    <dgm:pt modelId="{901CD286-8755-4546-99CA-53E8F4838169}">
      <dgm:prSet custT="1"/>
      <dgm:spPr/>
      <dgm:t>
        <a:bodyPr/>
        <a:lstStyle/>
        <a:p>
          <a:r>
            <a:rPr lang="it-IT" sz="1400" b="1" kern="1200" cap="small" dirty="0">
              <a:solidFill>
                <a:srgbClr val="1F497D"/>
              </a:solidFill>
              <a:latin typeface="Calibri"/>
              <a:ea typeface="+mn-ea"/>
              <a:cs typeface="+mn-cs"/>
            </a:rPr>
            <a:t>la conservazione delle informazioni sarà consentita per il tempo di vigenza della patente e comunque limitatamente alle informazioni di cui alle lettere f) e g), per un tempo non superiore a 5 anni dall’iscrizione sul portale</a:t>
          </a:r>
        </a:p>
      </dgm:t>
    </dgm:pt>
    <dgm:pt modelId="{A83E8AA2-D9DC-4F74-9543-2C89ECF8204C}" type="parTrans" cxnId="{9B5AE1C5-FBBA-4D68-BB25-B8D1D0FEFC6D}">
      <dgm:prSet/>
      <dgm:spPr/>
      <dgm:t>
        <a:bodyPr/>
        <a:lstStyle/>
        <a:p>
          <a:endParaRPr lang="it-IT"/>
        </a:p>
      </dgm:t>
    </dgm:pt>
    <dgm:pt modelId="{41EC6DAB-289D-4FCB-8B05-7B6E14B73C97}" type="sibTrans" cxnId="{9B5AE1C5-FBBA-4D68-BB25-B8D1D0FEFC6D}">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3"/>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3"/>
      <dgm:spPr/>
    </dgm:pt>
    <dgm:pt modelId="{458018C2-9A74-423D-9803-D6CD51C07317}" type="pres">
      <dgm:prSet presAssocID="{2DDDDE7A-90FB-4476-80BC-41077D66BDBC}" presName="dstNode" presStyleLbl="node1" presStyleIdx="0" presStyleCnt="3"/>
      <dgm:spPr/>
    </dgm:pt>
    <dgm:pt modelId="{2999E974-4B08-435F-95D4-AA824E1410F2}" type="pres">
      <dgm:prSet presAssocID="{4603F094-CBFF-4A6E-BACA-2E93DCD5607F}" presName="text_1" presStyleLbl="node1" presStyleIdx="0" presStyleCnt="3">
        <dgm:presLayoutVars>
          <dgm:bulletEnabled val="1"/>
        </dgm:presLayoutVars>
      </dgm:prSet>
      <dgm:spPr/>
      <dgm:t>
        <a:bodyPr/>
        <a:lstStyle/>
        <a:p>
          <a:endParaRPr lang="it-IT"/>
        </a:p>
      </dgm:t>
    </dgm:pt>
    <dgm:pt modelId="{E8708323-52E5-434C-BAFE-5F27647E7B0F}" type="pres">
      <dgm:prSet presAssocID="{4603F094-CBFF-4A6E-BACA-2E93DCD5607F}" presName="accent_1" presStyleCnt="0"/>
      <dgm:spPr/>
    </dgm:pt>
    <dgm:pt modelId="{79BDB82A-89AE-4665-84D0-171596BEE367}" type="pres">
      <dgm:prSet presAssocID="{4603F094-CBFF-4A6E-BACA-2E93DCD5607F}" presName="accentRepeatNode" presStyleLbl="solidFgAcc1" presStyleIdx="0" presStyleCnt="3"/>
      <dgm:spPr/>
    </dgm:pt>
    <dgm:pt modelId="{1EE19D1B-FB25-4F88-A0EF-86EF89B73E65}" type="pres">
      <dgm:prSet presAssocID="{7EEF9144-5419-4CD9-93C4-3174111D6EE4}" presName="text_2" presStyleLbl="node1" presStyleIdx="1" presStyleCnt="3">
        <dgm:presLayoutVars>
          <dgm:bulletEnabled val="1"/>
        </dgm:presLayoutVars>
      </dgm:prSet>
      <dgm:spPr/>
      <dgm:t>
        <a:bodyPr/>
        <a:lstStyle/>
        <a:p>
          <a:endParaRPr lang="it-IT"/>
        </a:p>
      </dgm:t>
    </dgm:pt>
    <dgm:pt modelId="{CE23E033-3853-4561-AE57-574A8252243D}" type="pres">
      <dgm:prSet presAssocID="{7EEF9144-5419-4CD9-93C4-3174111D6EE4}" presName="accent_2" presStyleCnt="0"/>
      <dgm:spPr/>
    </dgm:pt>
    <dgm:pt modelId="{680166E3-1627-4A53-8B94-910F1DB47E2C}" type="pres">
      <dgm:prSet presAssocID="{7EEF9144-5419-4CD9-93C4-3174111D6EE4}" presName="accentRepeatNode" presStyleLbl="solidFgAcc1" presStyleIdx="1" presStyleCnt="3"/>
      <dgm:spPr/>
    </dgm:pt>
    <dgm:pt modelId="{60DAD672-A1A5-488B-BB7D-6B16BAEE70DD}" type="pres">
      <dgm:prSet presAssocID="{901CD286-8755-4546-99CA-53E8F4838169}" presName="text_3" presStyleLbl="node1" presStyleIdx="2" presStyleCnt="3" custScaleY="124962">
        <dgm:presLayoutVars>
          <dgm:bulletEnabled val="1"/>
        </dgm:presLayoutVars>
      </dgm:prSet>
      <dgm:spPr/>
      <dgm:t>
        <a:bodyPr/>
        <a:lstStyle/>
        <a:p>
          <a:endParaRPr lang="it-IT"/>
        </a:p>
      </dgm:t>
    </dgm:pt>
    <dgm:pt modelId="{918320B0-EFE8-4EDD-AACB-9AD20F7EE1DD}" type="pres">
      <dgm:prSet presAssocID="{901CD286-8755-4546-99CA-53E8F4838169}" presName="accent_3" presStyleCnt="0"/>
      <dgm:spPr/>
    </dgm:pt>
    <dgm:pt modelId="{D878883E-670E-483F-92E3-161B63D5FF01}" type="pres">
      <dgm:prSet presAssocID="{901CD286-8755-4546-99CA-53E8F4838169}" presName="accentRepeatNode" presStyleLbl="solidFgAcc1" presStyleIdx="2" presStyleCnt="3"/>
      <dgm:spPr/>
    </dgm:pt>
  </dgm:ptLst>
  <dgm:cxnLst>
    <dgm:cxn modelId="{D69EAF90-8DC3-4422-8333-CAA4E7001E1C}" type="presOf" srcId="{2DDDDE7A-90FB-4476-80BC-41077D66BDBC}" destId="{0E6E6D6E-7DE2-4F22-915F-AAA77B20B6E0}" srcOrd="0" destOrd="0" presId="urn:microsoft.com/office/officeart/2008/layout/VerticalCurvedList"/>
    <dgm:cxn modelId="{5222F2EE-AC09-499A-81B2-9078A670A48D}" type="presOf" srcId="{4603F094-CBFF-4A6E-BACA-2E93DCD5607F}" destId="{2999E974-4B08-435F-95D4-AA824E1410F2}" srcOrd="0" destOrd="0" presId="urn:microsoft.com/office/officeart/2008/layout/VerticalCurvedList"/>
    <dgm:cxn modelId="{7DC95ADD-8027-40AA-875A-874920051EBC}" type="presOf" srcId="{7EEF9144-5419-4CD9-93C4-3174111D6EE4}" destId="{1EE19D1B-FB25-4F88-A0EF-86EF89B73E65}" srcOrd="0" destOrd="0" presId="urn:microsoft.com/office/officeart/2008/layout/VerticalCurvedList"/>
    <dgm:cxn modelId="{6574C720-7C9E-45B3-A9F9-BDC1B3DD4BFE}" srcId="{2DDDDE7A-90FB-4476-80BC-41077D66BDBC}" destId="{4603F094-CBFF-4A6E-BACA-2E93DCD5607F}" srcOrd="0" destOrd="0" parTransId="{39D2D857-EB14-4FEA-8663-C6F2515D9C42}" sibTransId="{91E6985D-73A2-4BDC-B238-5D08BDC24F28}"/>
    <dgm:cxn modelId="{759A68A8-DFF9-4DE5-82A9-408EA5655AA2}" type="presOf" srcId="{901CD286-8755-4546-99CA-53E8F4838169}" destId="{60DAD672-A1A5-488B-BB7D-6B16BAEE70DD}" srcOrd="0" destOrd="0" presId="urn:microsoft.com/office/officeart/2008/layout/VerticalCurvedList"/>
    <dgm:cxn modelId="{9B5AE1C5-FBBA-4D68-BB25-B8D1D0FEFC6D}" srcId="{2DDDDE7A-90FB-4476-80BC-41077D66BDBC}" destId="{901CD286-8755-4546-99CA-53E8F4838169}" srcOrd="2" destOrd="0" parTransId="{A83E8AA2-D9DC-4F74-9543-2C89ECF8204C}" sibTransId="{41EC6DAB-289D-4FCB-8B05-7B6E14B73C97}"/>
    <dgm:cxn modelId="{DE1A2F78-34FD-4951-AEA7-D89A20F99C2B}" type="presOf" srcId="{91E6985D-73A2-4BDC-B238-5D08BDC24F28}" destId="{9FAAD1B8-86D6-4066-842C-AF50175252D9}" srcOrd="0" destOrd="0" presId="urn:microsoft.com/office/officeart/2008/layout/VerticalCurvedList"/>
    <dgm:cxn modelId="{C233A525-E886-461D-8DC8-7132F490D18A}" srcId="{2DDDDE7A-90FB-4476-80BC-41077D66BDBC}" destId="{7EEF9144-5419-4CD9-93C4-3174111D6EE4}" srcOrd="1" destOrd="0" parTransId="{1E7D735D-2ADA-4413-BFB1-1A408627AFCA}" sibTransId="{0AA13516-DA92-4D5D-B873-6635A697F884}"/>
    <dgm:cxn modelId="{5C18295B-4B86-4922-BA57-B46D5BAF0953}" type="presParOf" srcId="{0E6E6D6E-7DE2-4F22-915F-AAA77B20B6E0}" destId="{07EC7026-FE20-465F-91BE-D2ED83BFCE86}" srcOrd="0" destOrd="0" presId="urn:microsoft.com/office/officeart/2008/layout/VerticalCurvedList"/>
    <dgm:cxn modelId="{549D2102-39ED-43CC-B223-AECB0C37A1B1}" type="presParOf" srcId="{07EC7026-FE20-465F-91BE-D2ED83BFCE86}" destId="{3B414662-B440-4E1F-9353-6B0A25902FB7}" srcOrd="0" destOrd="0" presId="urn:microsoft.com/office/officeart/2008/layout/VerticalCurvedList"/>
    <dgm:cxn modelId="{9A5AB668-9C54-4BDC-AB94-D487867CE104}" type="presParOf" srcId="{3B414662-B440-4E1F-9353-6B0A25902FB7}" destId="{736B3DE6-08AD-49CD-8480-921BF7A96DA2}" srcOrd="0" destOrd="0" presId="urn:microsoft.com/office/officeart/2008/layout/VerticalCurvedList"/>
    <dgm:cxn modelId="{100CEE4E-2188-4B2A-8F3D-A0E5F0010993}" type="presParOf" srcId="{3B414662-B440-4E1F-9353-6B0A25902FB7}" destId="{9FAAD1B8-86D6-4066-842C-AF50175252D9}" srcOrd="1" destOrd="0" presId="urn:microsoft.com/office/officeart/2008/layout/VerticalCurvedList"/>
    <dgm:cxn modelId="{9B64A2B5-43DB-4BCA-AFAF-EC04EFBD0DBD}" type="presParOf" srcId="{3B414662-B440-4E1F-9353-6B0A25902FB7}" destId="{49A4FFF2-85F2-4509-AF18-555DD04FA95F}" srcOrd="2" destOrd="0" presId="urn:microsoft.com/office/officeart/2008/layout/VerticalCurvedList"/>
    <dgm:cxn modelId="{596AF4A3-D2F5-491D-8345-A0BEEEE34658}" type="presParOf" srcId="{3B414662-B440-4E1F-9353-6B0A25902FB7}" destId="{458018C2-9A74-423D-9803-D6CD51C07317}" srcOrd="3" destOrd="0" presId="urn:microsoft.com/office/officeart/2008/layout/VerticalCurvedList"/>
    <dgm:cxn modelId="{16727C63-D91D-48A3-9A1B-11D907EBB80C}" type="presParOf" srcId="{07EC7026-FE20-465F-91BE-D2ED83BFCE86}" destId="{2999E974-4B08-435F-95D4-AA824E1410F2}" srcOrd="1" destOrd="0" presId="urn:microsoft.com/office/officeart/2008/layout/VerticalCurvedList"/>
    <dgm:cxn modelId="{03E325D3-599F-4532-BB7E-74C67D29E0BA}" type="presParOf" srcId="{07EC7026-FE20-465F-91BE-D2ED83BFCE86}" destId="{E8708323-52E5-434C-BAFE-5F27647E7B0F}" srcOrd="2" destOrd="0" presId="urn:microsoft.com/office/officeart/2008/layout/VerticalCurvedList"/>
    <dgm:cxn modelId="{C56A9545-3DF0-4791-BA4F-F590016AF492}" type="presParOf" srcId="{E8708323-52E5-434C-BAFE-5F27647E7B0F}" destId="{79BDB82A-89AE-4665-84D0-171596BEE367}" srcOrd="0" destOrd="0" presId="urn:microsoft.com/office/officeart/2008/layout/VerticalCurvedList"/>
    <dgm:cxn modelId="{A115AB4C-1EE7-41F6-89AC-00B92403D53D}" type="presParOf" srcId="{07EC7026-FE20-465F-91BE-D2ED83BFCE86}" destId="{1EE19D1B-FB25-4F88-A0EF-86EF89B73E65}" srcOrd="3" destOrd="0" presId="urn:microsoft.com/office/officeart/2008/layout/VerticalCurvedList"/>
    <dgm:cxn modelId="{C4C4EB00-FB20-4027-A3E0-74EFC5B614FF}" type="presParOf" srcId="{07EC7026-FE20-465F-91BE-D2ED83BFCE86}" destId="{CE23E033-3853-4561-AE57-574A8252243D}" srcOrd="4" destOrd="0" presId="urn:microsoft.com/office/officeart/2008/layout/VerticalCurvedList"/>
    <dgm:cxn modelId="{468C64CA-D0A1-41CA-85EE-5648E296E12B}" type="presParOf" srcId="{CE23E033-3853-4561-AE57-574A8252243D}" destId="{680166E3-1627-4A53-8B94-910F1DB47E2C}" srcOrd="0" destOrd="0" presId="urn:microsoft.com/office/officeart/2008/layout/VerticalCurvedList"/>
    <dgm:cxn modelId="{A0088ED0-269A-4868-9CB0-608F8F965D94}" type="presParOf" srcId="{07EC7026-FE20-465F-91BE-D2ED83BFCE86}" destId="{60DAD672-A1A5-488B-BB7D-6B16BAEE70DD}" srcOrd="5" destOrd="0" presId="urn:microsoft.com/office/officeart/2008/layout/VerticalCurvedList"/>
    <dgm:cxn modelId="{B6A8B3DB-25D2-41AC-A327-B2F12740167B}" type="presParOf" srcId="{07EC7026-FE20-465F-91BE-D2ED83BFCE86}" destId="{918320B0-EFE8-4EDD-AACB-9AD20F7EE1DD}" srcOrd="6" destOrd="0" presId="urn:microsoft.com/office/officeart/2008/layout/VerticalCurvedList"/>
    <dgm:cxn modelId="{F099E9C1-6E03-4124-8E70-DD0B1399CC3A}" type="presParOf" srcId="{918320B0-EFE8-4EDD-AACB-9AD20F7EE1DD}" destId="{D878883E-670E-483F-92E3-161B63D5FF0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8E353AE1-274A-4CB9-86D7-F303F5507CBC}">
      <dgm:prSet custT="1"/>
      <dgm:spPr/>
      <dgm:t>
        <a:bodyPr/>
        <a:lstStyle/>
        <a:p>
          <a:r>
            <a:rPr lang="it-IT" sz="1400" b="1" u="none" kern="1200" cap="small" baseline="0" dirty="0">
              <a:solidFill>
                <a:srgbClr val="1F497D"/>
              </a:solidFill>
              <a:latin typeface="Calibri"/>
              <a:ea typeface="+mn-ea"/>
              <a:cs typeface="+mn-cs"/>
            </a:rPr>
            <a:t>i rappresentanti dei lavoratori per la sicurezza – RLS e i rappresentanti dei lavoratori per la sicurezza territoriale - RLST</a:t>
          </a:r>
        </a:p>
      </dgm:t>
    </dgm:pt>
    <dgm:pt modelId="{0CD9F686-9A32-495C-AFDB-CBECC929F3F7}" type="parTrans" cxnId="{EE9F93B3-4CA6-44C4-ABCB-5CFB1414C5DE}">
      <dgm:prSet/>
      <dgm:spPr/>
      <dgm:t>
        <a:bodyPr/>
        <a:lstStyle/>
        <a:p>
          <a:endParaRPr lang="it-IT"/>
        </a:p>
      </dgm:t>
    </dgm:pt>
    <dgm:pt modelId="{93F5617D-4266-40DD-A77D-292768939F9E}" type="sibTrans" cxnId="{EE9F93B3-4CA6-44C4-ABCB-5CFB1414C5DE}">
      <dgm:prSet/>
      <dgm:spPr/>
      <dgm:t>
        <a:bodyPr/>
        <a:lstStyle/>
        <a:p>
          <a:endParaRPr lang="it-IT"/>
        </a:p>
      </dgm:t>
    </dgm:pt>
    <dgm:pt modelId="{FE60CE9F-0AE8-466C-986F-7D6FC67BD4E8}">
      <dgm:prSet custT="1"/>
      <dgm:spPr/>
      <dgm:t>
        <a:bodyPr/>
        <a:lstStyle/>
        <a:p>
          <a:r>
            <a:rPr lang="it-IT" sz="1400" b="1" u="none" kern="1200" cap="small" baseline="0" dirty="0">
              <a:solidFill>
                <a:srgbClr val="1F497D"/>
              </a:solidFill>
              <a:latin typeface="Calibri"/>
              <a:ea typeface="+mn-ea"/>
              <a:cs typeface="+mn-cs"/>
            </a:rPr>
            <a:t>gli organismi paritetici iscritti nel repertorio nazionale di cui all’art. 51, comma 1-bis del </a:t>
          </a:r>
          <a:r>
            <a:rPr lang="it-IT" sz="1400" b="1" u="none" kern="1200" cap="small" baseline="0" dirty="0" err="1">
              <a:solidFill>
                <a:srgbClr val="1F497D"/>
              </a:solidFill>
              <a:latin typeface="Calibri"/>
              <a:ea typeface="+mn-ea"/>
              <a:cs typeface="+mn-cs"/>
            </a:rPr>
            <a:t>tusl</a:t>
          </a:r>
          <a:endParaRPr lang="it-IT" sz="1400" b="1" u="none" kern="1200" cap="small" baseline="0" dirty="0">
            <a:solidFill>
              <a:srgbClr val="1F497D"/>
            </a:solidFill>
            <a:latin typeface="Calibri"/>
            <a:ea typeface="+mn-ea"/>
            <a:cs typeface="+mn-cs"/>
          </a:endParaRPr>
        </a:p>
      </dgm:t>
    </dgm:pt>
    <dgm:pt modelId="{89EA8A18-AA3B-4B54-B258-854A882233C3}" type="parTrans" cxnId="{E8ABD292-E4CB-4358-9162-3C38DFD7D564}">
      <dgm:prSet/>
      <dgm:spPr/>
      <dgm:t>
        <a:bodyPr/>
        <a:lstStyle/>
        <a:p>
          <a:endParaRPr lang="it-IT"/>
        </a:p>
      </dgm:t>
    </dgm:pt>
    <dgm:pt modelId="{12C949AD-9D6C-4BB0-9CC9-28AF471DCC61}" type="sibTrans" cxnId="{E8ABD292-E4CB-4358-9162-3C38DFD7D564}">
      <dgm:prSet/>
      <dgm:spPr/>
      <dgm:t>
        <a:bodyPr/>
        <a:lstStyle/>
        <a:p>
          <a:endParaRPr lang="it-IT"/>
        </a:p>
      </dgm:t>
    </dgm:pt>
    <dgm:pt modelId="{FC67A5C8-8242-4906-A1C0-ECF685FF2C11}">
      <dgm:prSet custT="1"/>
      <dgm:spPr/>
      <dgm:t>
        <a:bodyPr/>
        <a:lstStyle/>
        <a:p>
          <a:r>
            <a:rPr lang="it-IT" sz="1400" b="1" u="none" kern="1200" cap="small" baseline="0" dirty="0">
              <a:solidFill>
                <a:srgbClr val="1F497D"/>
              </a:solidFill>
              <a:latin typeface="Calibri"/>
              <a:ea typeface="+mn-ea"/>
              <a:cs typeface="+mn-cs"/>
            </a:rPr>
            <a:t>il responsabile dei lavori</a:t>
          </a:r>
        </a:p>
      </dgm:t>
    </dgm:pt>
    <dgm:pt modelId="{D41F7483-BDD9-4AA3-8310-6AFC79D70F14}" type="parTrans" cxnId="{1D22B702-64E9-456F-BCE4-E9CA018413E0}">
      <dgm:prSet/>
      <dgm:spPr/>
      <dgm:t>
        <a:bodyPr/>
        <a:lstStyle/>
        <a:p>
          <a:endParaRPr lang="it-IT"/>
        </a:p>
      </dgm:t>
    </dgm:pt>
    <dgm:pt modelId="{A761245E-9E55-4307-9411-3A1DB98049DC}" type="sibTrans" cxnId="{1D22B702-64E9-456F-BCE4-E9CA018413E0}">
      <dgm:prSet/>
      <dgm:spPr/>
      <dgm:t>
        <a:bodyPr/>
        <a:lstStyle/>
        <a:p>
          <a:endParaRPr lang="it-IT"/>
        </a:p>
      </dgm:t>
    </dgm:pt>
    <dgm:pt modelId="{12697978-C652-4AD8-B2FA-B07B1C14E52B}">
      <dgm:prSet custT="1"/>
      <dgm:spPr/>
      <dgm:t>
        <a:bodyPr/>
        <a:lstStyle/>
        <a:p>
          <a:r>
            <a:rPr lang="it-IT" sz="1400" b="1" u="none" kern="1200" cap="small" baseline="0" dirty="0">
              <a:solidFill>
                <a:srgbClr val="1F497D"/>
              </a:solidFill>
              <a:latin typeface="Calibri"/>
              <a:ea typeface="+mn-ea"/>
              <a:cs typeface="+mn-cs"/>
            </a:rPr>
            <a:t>i coordinatori per la sicurezza in fase di progettazione e di esecuzione dei lavori</a:t>
          </a:r>
        </a:p>
      </dgm:t>
    </dgm:pt>
    <dgm:pt modelId="{32401680-9C3B-4F25-AD8B-572E74157F34}" type="parTrans" cxnId="{C1911FCC-8854-49F3-9B82-7ADF1F484A0D}">
      <dgm:prSet/>
      <dgm:spPr/>
      <dgm:t>
        <a:bodyPr/>
        <a:lstStyle/>
        <a:p>
          <a:endParaRPr lang="it-IT"/>
        </a:p>
      </dgm:t>
    </dgm:pt>
    <dgm:pt modelId="{6089AB51-04F8-44E1-AF5B-CA22BB22D718}" type="sibTrans" cxnId="{C1911FCC-8854-49F3-9B82-7ADF1F484A0D}">
      <dgm:prSet/>
      <dgm:spPr/>
      <dgm:t>
        <a:bodyPr/>
        <a:lstStyle/>
        <a:p>
          <a:endParaRPr lang="it-IT"/>
        </a:p>
      </dgm:t>
    </dgm:pt>
    <dgm:pt modelId="{F332BE5E-6464-4DAD-A721-FB08739CBDAC}">
      <dgm:prSet custT="1"/>
      <dgm:spPr/>
      <dgm:t>
        <a:bodyPr/>
        <a:lstStyle/>
        <a:p>
          <a:r>
            <a:rPr lang="it-IT" sz="1400" b="1" u="none" kern="1200" cap="small" baseline="0" dirty="0">
              <a:solidFill>
                <a:srgbClr val="1F497D"/>
              </a:solidFill>
              <a:latin typeface="Calibri"/>
              <a:ea typeface="+mn-ea"/>
              <a:cs typeface="+mn-cs"/>
            </a:rPr>
            <a:t>i titolari della patente o loro delegati e le pubbliche amministrazioni</a:t>
          </a:r>
        </a:p>
      </dgm:t>
    </dgm:pt>
    <dgm:pt modelId="{98E3D235-E688-4D73-A4CA-483DA3BD1F77}" type="parTrans" cxnId="{9FAA934A-D55C-404A-B4B8-881A5186629F}">
      <dgm:prSet/>
      <dgm:spPr/>
      <dgm:t>
        <a:bodyPr/>
        <a:lstStyle/>
        <a:p>
          <a:endParaRPr lang="it-IT"/>
        </a:p>
      </dgm:t>
    </dgm:pt>
    <dgm:pt modelId="{13A7BE60-4FAD-4C67-B780-A9DE79B80780}" type="sibTrans" cxnId="{9FAA934A-D55C-404A-B4B8-881A5186629F}">
      <dgm:prSet/>
      <dgm:spPr/>
      <dgm:t>
        <a:bodyPr/>
        <a:lstStyle/>
        <a:p>
          <a:endParaRPr lang="it-IT"/>
        </a:p>
      </dgm:t>
    </dgm:pt>
    <dgm:pt modelId="{CC675025-B4B6-44CD-98D0-BC6E0590C58F}">
      <dgm:prSet custT="1"/>
      <dgm:spPr/>
      <dgm:t>
        <a:bodyPr/>
        <a:lstStyle/>
        <a:p>
          <a:r>
            <a:rPr lang="it-IT" sz="1400" b="1" u="none" kern="1200" cap="small" baseline="0" dirty="0">
              <a:solidFill>
                <a:srgbClr val="005677"/>
              </a:solidFill>
              <a:latin typeface="Calibri"/>
              <a:ea typeface="+mn-ea"/>
              <a:cs typeface="+mn-cs"/>
            </a:rPr>
            <a:t>soggetti che intendono affidare lavori o servizi ad imprese o lavoratori autonomi che operano nei cantieri temporanei o mobili (committenti dei lavori e imprese affidatarie)</a:t>
          </a:r>
        </a:p>
      </dgm:t>
    </dgm:pt>
    <dgm:pt modelId="{53A77B2E-DB9E-4627-A460-CBF371CA5B9D}" type="parTrans" cxnId="{9368F50B-D5FC-47CA-9F44-0ED8EAA40C92}">
      <dgm:prSet/>
      <dgm:spPr/>
      <dgm:t>
        <a:bodyPr/>
        <a:lstStyle/>
        <a:p>
          <a:endParaRPr lang="it-IT"/>
        </a:p>
      </dgm:t>
    </dgm:pt>
    <dgm:pt modelId="{E236EF47-2CF9-4137-9ED9-C2C5F3D584EC}" type="sibTrans" cxnId="{9368F50B-D5FC-47CA-9F44-0ED8EAA40C92}">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6"/>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6"/>
      <dgm:spPr/>
    </dgm:pt>
    <dgm:pt modelId="{458018C2-9A74-423D-9803-D6CD51C07317}" type="pres">
      <dgm:prSet presAssocID="{2DDDDE7A-90FB-4476-80BC-41077D66BDBC}" presName="dstNode" presStyleLbl="node1" presStyleIdx="0" presStyleCnt="6"/>
      <dgm:spPr/>
    </dgm:pt>
    <dgm:pt modelId="{762A736B-0D87-4B4D-88A1-75BE68918429}" type="pres">
      <dgm:prSet presAssocID="{F332BE5E-6464-4DAD-A721-FB08739CBDAC}" presName="text_1" presStyleLbl="node1" presStyleIdx="0" presStyleCnt="6">
        <dgm:presLayoutVars>
          <dgm:bulletEnabled val="1"/>
        </dgm:presLayoutVars>
      </dgm:prSet>
      <dgm:spPr/>
      <dgm:t>
        <a:bodyPr/>
        <a:lstStyle/>
        <a:p>
          <a:endParaRPr lang="it-IT"/>
        </a:p>
      </dgm:t>
    </dgm:pt>
    <dgm:pt modelId="{C5C916E6-BB45-4533-B8A2-008641862005}" type="pres">
      <dgm:prSet presAssocID="{F332BE5E-6464-4DAD-A721-FB08739CBDAC}" presName="accent_1" presStyleCnt="0"/>
      <dgm:spPr/>
    </dgm:pt>
    <dgm:pt modelId="{18E2F3EE-C16B-4458-BD1D-C73851B7E25A}" type="pres">
      <dgm:prSet presAssocID="{F332BE5E-6464-4DAD-A721-FB08739CBDAC}" presName="accentRepeatNode" presStyleLbl="solidFgAcc1" presStyleIdx="0" presStyleCnt="6"/>
      <dgm:spPr/>
    </dgm:pt>
    <dgm:pt modelId="{1718A282-E136-4B38-99AD-1E6555D495BD}" type="pres">
      <dgm:prSet presAssocID="{8E353AE1-274A-4CB9-86D7-F303F5507CBC}" presName="text_2" presStyleLbl="node1" presStyleIdx="1" presStyleCnt="6">
        <dgm:presLayoutVars>
          <dgm:bulletEnabled val="1"/>
        </dgm:presLayoutVars>
      </dgm:prSet>
      <dgm:spPr/>
      <dgm:t>
        <a:bodyPr/>
        <a:lstStyle/>
        <a:p>
          <a:endParaRPr lang="it-IT"/>
        </a:p>
      </dgm:t>
    </dgm:pt>
    <dgm:pt modelId="{B3AA17BE-8755-42DF-BE14-F495D92EE050}" type="pres">
      <dgm:prSet presAssocID="{8E353AE1-274A-4CB9-86D7-F303F5507CBC}" presName="accent_2" presStyleCnt="0"/>
      <dgm:spPr/>
    </dgm:pt>
    <dgm:pt modelId="{4CCA9EF5-7E3B-4C73-B244-2C4757AB48D8}" type="pres">
      <dgm:prSet presAssocID="{8E353AE1-274A-4CB9-86D7-F303F5507CBC}" presName="accentRepeatNode" presStyleLbl="solidFgAcc1" presStyleIdx="1" presStyleCnt="6"/>
      <dgm:spPr/>
    </dgm:pt>
    <dgm:pt modelId="{0662ABEB-8A00-4A0D-B092-5C2D76586197}" type="pres">
      <dgm:prSet presAssocID="{FE60CE9F-0AE8-466C-986F-7D6FC67BD4E8}" presName="text_3" presStyleLbl="node1" presStyleIdx="2" presStyleCnt="6">
        <dgm:presLayoutVars>
          <dgm:bulletEnabled val="1"/>
        </dgm:presLayoutVars>
      </dgm:prSet>
      <dgm:spPr/>
      <dgm:t>
        <a:bodyPr/>
        <a:lstStyle/>
        <a:p>
          <a:endParaRPr lang="it-IT"/>
        </a:p>
      </dgm:t>
    </dgm:pt>
    <dgm:pt modelId="{CD64EDCB-9FEE-4E22-935A-9EB0F0F47C01}" type="pres">
      <dgm:prSet presAssocID="{FE60CE9F-0AE8-466C-986F-7D6FC67BD4E8}" presName="accent_3" presStyleCnt="0"/>
      <dgm:spPr/>
    </dgm:pt>
    <dgm:pt modelId="{1C08F9A5-CCFC-4F07-9B03-09E76C602DB5}" type="pres">
      <dgm:prSet presAssocID="{FE60CE9F-0AE8-466C-986F-7D6FC67BD4E8}" presName="accentRepeatNode" presStyleLbl="solidFgAcc1" presStyleIdx="2" presStyleCnt="6"/>
      <dgm:spPr/>
    </dgm:pt>
    <dgm:pt modelId="{CF4453A1-B631-4285-BABE-D90FB4A2AE97}" type="pres">
      <dgm:prSet presAssocID="{FC67A5C8-8242-4906-A1C0-ECF685FF2C11}" presName="text_4" presStyleLbl="node1" presStyleIdx="3" presStyleCnt="6">
        <dgm:presLayoutVars>
          <dgm:bulletEnabled val="1"/>
        </dgm:presLayoutVars>
      </dgm:prSet>
      <dgm:spPr/>
      <dgm:t>
        <a:bodyPr/>
        <a:lstStyle/>
        <a:p>
          <a:endParaRPr lang="it-IT"/>
        </a:p>
      </dgm:t>
    </dgm:pt>
    <dgm:pt modelId="{818F3B23-0E7F-4C1F-9D1B-60EC303F4A3A}" type="pres">
      <dgm:prSet presAssocID="{FC67A5C8-8242-4906-A1C0-ECF685FF2C11}" presName="accent_4" presStyleCnt="0"/>
      <dgm:spPr/>
    </dgm:pt>
    <dgm:pt modelId="{803C3100-485F-4A93-B2AF-A002FD7BD5BF}" type="pres">
      <dgm:prSet presAssocID="{FC67A5C8-8242-4906-A1C0-ECF685FF2C11}" presName="accentRepeatNode" presStyleLbl="solidFgAcc1" presStyleIdx="3" presStyleCnt="6"/>
      <dgm:spPr/>
    </dgm:pt>
    <dgm:pt modelId="{6BF40639-D780-49CD-B18F-EEADCC8B9746}" type="pres">
      <dgm:prSet presAssocID="{12697978-C652-4AD8-B2FA-B07B1C14E52B}" presName="text_5" presStyleLbl="node1" presStyleIdx="4" presStyleCnt="6">
        <dgm:presLayoutVars>
          <dgm:bulletEnabled val="1"/>
        </dgm:presLayoutVars>
      </dgm:prSet>
      <dgm:spPr/>
      <dgm:t>
        <a:bodyPr/>
        <a:lstStyle/>
        <a:p>
          <a:endParaRPr lang="it-IT"/>
        </a:p>
      </dgm:t>
    </dgm:pt>
    <dgm:pt modelId="{86896C39-9388-4FB3-B8DC-5CA96A891FB0}" type="pres">
      <dgm:prSet presAssocID="{12697978-C652-4AD8-B2FA-B07B1C14E52B}" presName="accent_5" presStyleCnt="0"/>
      <dgm:spPr/>
    </dgm:pt>
    <dgm:pt modelId="{0A1ED2C9-DEBB-4202-AE0E-DBB59B8A2EEB}" type="pres">
      <dgm:prSet presAssocID="{12697978-C652-4AD8-B2FA-B07B1C14E52B}" presName="accentRepeatNode" presStyleLbl="solidFgAcc1" presStyleIdx="4" presStyleCnt="6"/>
      <dgm:spPr/>
    </dgm:pt>
    <dgm:pt modelId="{9435187B-5B7F-4837-8112-2E6B75475F09}" type="pres">
      <dgm:prSet presAssocID="{CC675025-B4B6-44CD-98D0-BC6E0590C58F}" presName="text_6" presStyleLbl="node1" presStyleIdx="5" presStyleCnt="6">
        <dgm:presLayoutVars>
          <dgm:bulletEnabled val="1"/>
        </dgm:presLayoutVars>
      </dgm:prSet>
      <dgm:spPr/>
      <dgm:t>
        <a:bodyPr/>
        <a:lstStyle/>
        <a:p>
          <a:endParaRPr lang="it-IT"/>
        </a:p>
      </dgm:t>
    </dgm:pt>
    <dgm:pt modelId="{838B94FB-8D33-47E9-B092-810E3849F8F1}" type="pres">
      <dgm:prSet presAssocID="{CC675025-B4B6-44CD-98D0-BC6E0590C58F}" presName="accent_6" presStyleCnt="0"/>
      <dgm:spPr/>
    </dgm:pt>
    <dgm:pt modelId="{91E4C98D-40F6-4680-B4D4-78E685FCB011}" type="pres">
      <dgm:prSet presAssocID="{CC675025-B4B6-44CD-98D0-BC6E0590C58F}" presName="accentRepeatNode" presStyleLbl="solidFgAcc1" presStyleIdx="5" presStyleCnt="6"/>
      <dgm:spPr/>
    </dgm:pt>
  </dgm:ptLst>
  <dgm:cxnLst>
    <dgm:cxn modelId="{CDAAD332-323B-45D1-AF90-F66C48B1AE1C}" type="presOf" srcId="{2DDDDE7A-90FB-4476-80BC-41077D66BDBC}" destId="{0E6E6D6E-7DE2-4F22-915F-AAA77B20B6E0}" srcOrd="0" destOrd="0" presId="urn:microsoft.com/office/officeart/2008/layout/VerticalCurvedList"/>
    <dgm:cxn modelId="{50AAFC24-1F05-4126-98B2-1E2896CD328F}" type="presOf" srcId="{F332BE5E-6464-4DAD-A721-FB08739CBDAC}" destId="{762A736B-0D87-4B4D-88A1-75BE68918429}" srcOrd="0" destOrd="0" presId="urn:microsoft.com/office/officeart/2008/layout/VerticalCurvedList"/>
    <dgm:cxn modelId="{9FAA934A-D55C-404A-B4B8-881A5186629F}" srcId="{2DDDDE7A-90FB-4476-80BC-41077D66BDBC}" destId="{F332BE5E-6464-4DAD-A721-FB08739CBDAC}" srcOrd="0" destOrd="0" parTransId="{98E3D235-E688-4D73-A4CA-483DA3BD1F77}" sibTransId="{13A7BE60-4FAD-4C67-B780-A9DE79B80780}"/>
    <dgm:cxn modelId="{9368F50B-D5FC-47CA-9F44-0ED8EAA40C92}" srcId="{2DDDDE7A-90FB-4476-80BC-41077D66BDBC}" destId="{CC675025-B4B6-44CD-98D0-BC6E0590C58F}" srcOrd="5" destOrd="0" parTransId="{53A77B2E-DB9E-4627-A460-CBF371CA5B9D}" sibTransId="{E236EF47-2CF9-4137-9ED9-C2C5F3D584EC}"/>
    <dgm:cxn modelId="{3D826C17-83BC-47A1-8BD0-E3FFFD01F5A6}" type="presOf" srcId="{FE60CE9F-0AE8-466C-986F-7D6FC67BD4E8}" destId="{0662ABEB-8A00-4A0D-B092-5C2D76586197}" srcOrd="0" destOrd="0" presId="urn:microsoft.com/office/officeart/2008/layout/VerticalCurvedList"/>
    <dgm:cxn modelId="{1D22B702-64E9-456F-BCE4-E9CA018413E0}" srcId="{2DDDDE7A-90FB-4476-80BC-41077D66BDBC}" destId="{FC67A5C8-8242-4906-A1C0-ECF685FF2C11}" srcOrd="3" destOrd="0" parTransId="{D41F7483-BDD9-4AA3-8310-6AFC79D70F14}" sibTransId="{A761245E-9E55-4307-9411-3A1DB98049DC}"/>
    <dgm:cxn modelId="{E8ABD292-E4CB-4358-9162-3C38DFD7D564}" srcId="{2DDDDE7A-90FB-4476-80BC-41077D66BDBC}" destId="{FE60CE9F-0AE8-466C-986F-7D6FC67BD4E8}" srcOrd="2" destOrd="0" parTransId="{89EA8A18-AA3B-4B54-B258-854A882233C3}" sibTransId="{12C949AD-9D6C-4BB0-9CC9-28AF471DCC61}"/>
    <dgm:cxn modelId="{EA809E3B-D747-4C0D-96ED-A11C31321CD3}" type="presOf" srcId="{13A7BE60-4FAD-4C67-B780-A9DE79B80780}" destId="{9FAAD1B8-86D6-4066-842C-AF50175252D9}" srcOrd="0" destOrd="0" presId="urn:microsoft.com/office/officeart/2008/layout/VerticalCurvedList"/>
    <dgm:cxn modelId="{2D70F1F2-8E98-4BCC-8CFF-B9E7C7BA570E}" type="presOf" srcId="{12697978-C652-4AD8-B2FA-B07B1C14E52B}" destId="{6BF40639-D780-49CD-B18F-EEADCC8B9746}" srcOrd="0" destOrd="0" presId="urn:microsoft.com/office/officeart/2008/layout/VerticalCurvedList"/>
    <dgm:cxn modelId="{1E673600-7FC9-4185-A48F-215AC5301B11}" type="presOf" srcId="{8E353AE1-274A-4CB9-86D7-F303F5507CBC}" destId="{1718A282-E136-4B38-99AD-1E6555D495BD}" srcOrd="0" destOrd="0" presId="urn:microsoft.com/office/officeart/2008/layout/VerticalCurvedList"/>
    <dgm:cxn modelId="{02E88595-CD8C-4125-9705-9C4E26C42D0B}" type="presOf" srcId="{CC675025-B4B6-44CD-98D0-BC6E0590C58F}" destId="{9435187B-5B7F-4837-8112-2E6B75475F09}" srcOrd="0" destOrd="0" presId="urn:microsoft.com/office/officeart/2008/layout/VerticalCurvedList"/>
    <dgm:cxn modelId="{5ADB08ED-023D-4F27-94C5-4008F1C8EDF8}" type="presOf" srcId="{FC67A5C8-8242-4906-A1C0-ECF685FF2C11}" destId="{CF4453A1-B631-4285-BABE-D90FB4A2AE97}" srcOrd="0" destOrd="0" presId="urn:microsoft.com/office/officeart/2008/layout/VerticalCurvedList"/>
    <dgm:cxn modelId="{EE9F93B3-4CA6-44C4-ABCB-5CFB1414C5DE}" srcId="{2DDDDE7A-90FB-4476-80BC-41077D66BDBC}" destId="{8E353AE1-274A-4CB9-86D7-F303F5507CBC}" srcOrd="1" destOrd="0" parTransId="{0CD9F686-9A32-495C-AFDB-CBECC929F3F7}" sibTransId="{93F5617D-4266-40DD-A77D-292768939F9E}"/>
    <dgm:cxn modelId="{C1911FCC-8854-49F3-9B82-7ADF1F484A0D}" srcId="{2DDDDE7A-90FB-4476-80BC-41077D66BDBC}" destId="{12697978-C652-4AD8-B2FA-B07B1C14E52B}" srcOrd="4" destOrd="0" parTransId="{32401680-9C3B-4F25-AD8B-572E74157F34}" sibTransId="{6089AB51-04F8-44E1-AF5B-CA22BB22D718}"/>
    <dgm:cxn modelId="{FC86D046-9F3B-4470-B861-E4D48EBDAF52}" type="presParOf" srcId="{0E6E6D6E-7DE2-4F22-915F-AAA77B20B6E0}" destId="{07EC7026-FE20-465F-91BE-D2ED83BFCE86}" srcOrd="0" destOrd="0" presId="urn:microsoft.com/office/officeart/2008/layout/VerticalCurvedList"/>
    <dgm:cxn modelId="{5EB683D4-37E5-4A34-9277-7A4B6562A361}" type="presParOf" srcId="{07EC7026-FE20-465F-91BE-D2ED83BFCE86}" destId="{3B414662-B440-4E1F-9353-6B0A25902FB7}" srcOrd="0" destOrd="0" presId="urn:microsoft.com/office/officeart/2008/layout/VerticalCurvedList"/>
    <dgm:cxn modelId="{DEE98168-962C-4B78-8917-C9DBA2D3CFBB}" type="presParOf" srcId="{3B414662-B440-4E1F-9353-6B0A25902FB7}" destId="{736B3DE6-08AD-49CD-8480-921BF7A96DA2}" srcOrd="0" destOrd="0" presId="urn:microsoft.com/office/officeart/2008/layout/VerticalCurvedList"/>
    <dgm:cxn modelId="{CD13E7EE-E49C-4693-AE9C-67BAA0D5996D}" type="presParOf" srcId="{3B414662-B440-4E1F-9353-6B0A25902FB7}" destId="{9FAAD1B8-86D6-4066-842C-AF50175252D9}" srcOrd="1" destOrd="0" presId="urn:microsoft.com/office/officeart/2008/layout/VerticalCurvedList"/>
    <dgm:cxn modelId="{19606C6B-E166-4358-9068-A6861F8792AC}" type="presParOf" srcId="{3B414662-B440-4E1F-9353-6B0A25902FB7}" destId="{49A4FFF2-85F2-4509-AF18-555DD04FA95F}" srcOrd="2" destOrd="0" presId="urn:microsoft.com/office/officeart/2008/layout/VerticalCurvedList"/>
    <dgm:cxn modelId="{E353977E-8333-4FAE-AE06-DBC039459E94}" type="presParOf" srcId="{3B414662-B440-4E1F-9353-6B0A25902FB7}" destId="{458018C2-9A74-423D-9803-D6CD51C07317}" srcOrd="3" destOrd="0" presId="urn:microsoft.com/office/officeart/2008/layout/VerticalCurvedList"/>
    <dgm:cxn modelId="{83C97BF6-E9E4-4C78-B8ED-08FEBE71171D}" type="presParOf" srcId="{07EC7026-FE20-465F-91BE-D2ED83BFCE86}" destId="{762A736B-0D87-4B4D-88A1-75BE68918429}" srcOrd="1" destOrd="0" presId="urn:microsoft.com/office/officeart/2008/layout/VerticalCurvedList"/>
    <dgm:cxn modelId="{008065AA-18D2-4ED2-9CDF-12723C2B430A}" type="presParOf" srcId="{07EC7026-FE20-465F-91BE-D2ED83BFCE86}" destId="{C5C916E6-BB45-4533-B8A2-008641862005}" srcOrd="2" destOrd="0" presId="urn:microsoft.com/office/officeart/2008/layout/VerticalCurvedList"/>
    <dgm:cxn modelId="{38C9E69A-FA25-4A07-AF73-7D7B045D21B3}" type="presParOf" srcId="{C5C916E6-BB45-4533-B8A2-008641862005}" destId="{18E2F3EE-C16B-4458-BD1D-C73851B7E25A}" srcOrd="0" destOrd="0" presId="urn:microsoft.com/office/officeart/2008/layout/VerticalCurvedList"/>
    <dgm:cxn modelId="{03F42437-5E24-4AC8-A7BD-7EFB2B385495}" type="presParOf" srcId="{07EC7026-FE20-465F-91BE-D2ED83BFCE86}" destId="{1718A282-E136-4B38-99AD-1E6555D495BD}" srcOrd="3" destOrd="0" presId="urn:microsoft.com/office/officeart/2008/layout/VerticalCurvedList"/>
    <dgm:cxn modelId="{B84CD5C4-ADA6-4C59-8B94-0EF7AD36FFA9}" type="presParOf" srcId="{07EC7026-FE20-465F-91BE-D2ED83BFCE86}" destId="{B3AA17BE-8755-42DF-BE14-F495D92EE050}" srcOrd="4" destOrd="0" presId="urn:microsoft.com/office/officeart/2008/layout/VerticalCurvedList"/>
    <dgm:cxn modelId="{D4556FF9-8BA3-4C29-9C4B-D2538E21D2D9}" type="presParOf" srcId="{B3AA17BE-8755-42DF-BE14-F495D92EE050}" destId="{4CCA9EF5-7E3B-4C73-B244-2C4757AB48D8}" srcOrd="0" destOrd="0" presId="urn:microsoft.com/office/officeart/2008/layout/VerticalCurvedList"/>
    <dgm:cxn modelId="{0D6248FC-8DBB-4521-A7D1-97360B33A3DB}" type="presParOf" srcId="{07EC7026-FE20-465F-91BE-D2ED83BFCE86}" destId="{0662ABEB-8A00-4A0D-B092-5C2D76586197}" srcOrd="5" destOrd="0" presId="urn:microsoft.com/office/officeart/2008/layout/VerticalCurvedList"/>
    <dgm:cxn modelId="{04C9F3E9-F3B0-431A-B913-CE4B363AA551}" type="presParOf" srcId="{07EC7026-FE20-465F-91BE-D2ED83BFCE86}" destId="{CD64EDCB-9FEE-4E22-935A-9EB0F0F47C01}" srcOrd="6" destOrd="0" presId="urn:microsoft.com/office/officeart/2008/layout/VerticalCurvedList"/>
    <dgm:cxn modelId="{6931A7DA-962C-4D66-8043-BA51F6798CB2}" type="presParOf" srcId="{CD64EDCB-9FEE-4E22-935A-9EB0F0F47C01}" destId="{1C08F9A5-CCFC-4F07-9B03-09E76C602DB5}" srcOrd="0" destOrd="0" presId="urn:microsoft.com/office/officeart/2008/layout/VerticalCurvedList"/>
    <dgm:cxn modelId="{CD715BD6-863B-492A-A177-1F5534E920C5}" type="presParOf" srcId="{07EC7026-FE20-465F-91BE-D2ED83BFCE86}" destId="{CF4453A1-B631-4285-BABE-D90FB4A2AE97}" srcOrd="7" destOrd="0" presId="urn:microsoft.com/office/officeart/2008/layout/VerticalCurvedList"/>
    <dgm:cxn modelId="{5C6CB508-6BDA-4C99-96AA-57E70747F1A9}" type="presParOf" srcId="{07EC7026-FE20-465F-91BE-D2ED83BFCE86}" destId="{818F3B23-0E7F-4C1F-9D1B-60EC303F4A3A}" srcOrd="8" destOrd="0" presId="urn:microsoft.com/office/officeart/2008/layout/VerticalCurvedList"/>
    <dgm:cxn modelId="{A2B8B508-1127-4003-8249-7C13EE4058D9}" type="presParOf" srcId="{818F3B23-0E7F-4C1F-9D1B-60EC303F4A3A}" destId="{803C3100-485F-4A93-B2AF-A002FD7BD5BF}" srcOrd="0" destOrd="0" presId="urn:microsoft.com/office/officeart/2008/layout/VerticalCurvedList"/>
    <dgm:cxn modelId="{B2BCC4F7-CB07-4323-8C4E-96D5C58D3B50}" type="presParOf" srcId="{07EC7026-FE20-465F-91BE-D2ED83BFCE86}" destId="{6BF40639-D780-49CD-B18F-EEADCC8B9746}" srcOrd="9" destOrd="0" presId="urn:microsoft.com/office/officeart/2008/layout/VerticalCurvedList"/>
    <dgm:cxn modelId="{9F771CBD-F7EA-40BF-9749-F520EE134D95}" type="presParOf" srcId="{07EC7026-FE20-465F-91BE-D2ED83BFCE86}" destId="{86896C39-9388-4FB3-B8DC-5CA96A891FB0}" srcOrd="10" destOrd="0" presId="urn:microsoft.com/office/officeart/2008/layout/VerticalCurvedList"/>
    <dgm:cxn modelId="{60E4A28C-E326-4305-B58E-4C3509C1431A}" type="presParOf" srcId="{86896C39-9388-4FB3-B8DC-5CA96A891FB0}" destId="{0A1ED2C9-DEBB-4202-AE0E-DBB59B8A2EEB}" srcOrd="0" destOrd="0" presId="urn:microsoft.com/office/officeart/2008/layout/VerticalCurvedList"/>
    <dgm:cxn modelId="{C35C8019-6241-4095-8A30-528A1D155907}" type="presParOf" srcId="{07EC7026-FE20-465F-91BE-D2ED83BFCE86}" destId="{9435187B-5B7F-4837-8112-2E6B75475F09}" srcOrd="11" destOrd="0" presId="urn:microsoft.com/office/officeart/2008/layout/VerticalCurvedList"/>
    <dgm:cxn modelId="{9E442ACA-1B54-4077-BC89-8DA078C13821}" type="presParOf" srcId="{07EC7026-FE20-465F-91BE-D2ED83BFCE86}" destId="{838B94FB-8D33-47E9-B092-810E3849F8F1}" srcOrd="12" destOrd="0" presId="urn:microsoft.com/office/officeart/2008/layout/VerticalCurvedList"/>
    <dgm:cxn modelId="{1F68C02B-2D0D-4A7F-85AB-C11861B7C451}" type="presParOf" srcId="{838B94FB-8D33-47E9-B092-810E3849F8F1}" destId="{91E4C98D-40F6-4680-B4D4-78E685FCB01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B2780AC1-59FE-42AE-8738-4570CCBF1346}">
      <dgm:prSet phldrT="[Tes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800" b="1" kern="1200" cap="small" baseline="0" dirty="0">
              <a:solidFill>
                <a:srgbClr val="1F497D"/>
              </a:solidFill>
              <a:latin typeface="Calibri"/>
              <a:ea typeface="+mn-ea"/>
              <a:cs typeface="+mn-cs"/>
            </a:rPr>
            <a:t>la domanda può essere presentata dal legale rappresentante dell’impresa e dal lavoratore autonomo, anche per il tramite di soggetto munito di delega in forma scritta, ivi inclusi i soggetti di cui </a:t>
          </a:r>
          <a:r>
            <a:rPr lang="it-IT" sz="1800" b="1" u="sng" kern="1200" cap="small" baseline="0" dirty="0">
              <a:solidFill>
                <a:srgbClr val="1F497D"/>
              </a:solidFill>
              <a:latin typeface="Calibri"/>
              <a:ea typeface="+mn-ea"/>
              <a:cs typeface="+mn-cs"/>
            </a:rPr>
            <a:t>all’art. 1 della l. n. 12/79 </a:t>
          </a:r>
          <a:r>
            <a:rPr lang="it-IT" sz="1800" b="1" u="none" kern="1200" cap="small" baseline="0" dirty="0">
              <a:solidFill>
                <a:srgbClr val="1F497D"/>
              </a:solidFill>
              <a:latin typeface="Calibri"/>
              <a:ea typeface="+mn-ea"/>
              <a:cs typeface="+mn-cs"/>
            </a:rPr>
            <a:t>(consulenti del </a:t>
          </a:r>
          <a:r>
            <a:rPr lang="it-IT" sz="1800" b="1" u="none" kern="1200" cap="small" baseline="0" dirty="0">
              <a:solidFill>
                <a:srgbClr val="005677"/>
              </a:solidFill>
              <a:latin typeface="Calibri"/>
              <a:ea typeface="+mn-ea"/>
              <a:cs typeface="+mn-cs"/>
            </a:rPr>
            <a:t>lavoro, commercialisti, avvocati e CAF</a:t>
          </a:r>
          <a:r>
            <a:rPr lang="it-IT" sz="1800" b="1" u="none" kern="1200" cap="small" baseline="0" dirty="0">
              <a:solidFill>
                <a:srgbClr val="1F497D"/>
              </a:solidFill>
              <a:latin typeface="Calibri"/>
              <a:ea typeface="+mn-ea"/>
              <a:cs typeface="+mn-cs"/>
            </a:rPr>
            <a:t>)</a:t>
          </a:r>
        </a:p>
        <a:p>
          <a:pPr marL="0" lvl="0" defTabSz="800100">
            <a:lnSpc>
              <a:spcPct val="90000"/>
            </a:lnSpc>
            <a:spcBef>
              <a:spcPct val="0"/>
            </a:spcBef>
            <a:spcAft>
              <a:spcPct val="35000"/>
            </a:spcAft>
            <a:buNone/>
          </a:pPr>
          <a:endParaRPr lang="it-IT" sz="1800" b="1" kern="1200" cap="small" baseline="0" dirty="0">
            <a:solidFill>
              <a:schemeClr val="tx2"/>
            </a:solidFill>
            <a:latin typeface="+mn-lt"/>
            <a:ea typeface="+mn-ea"/>
            <a:cs typeface="+mn-cs"/>
          </a:endParaRPr>
        </a:p>
      </dgm:t>
    </dgm:pt>
    <dgm:pt modelId="{2113BD64-F6A4-4583-8CA2-64CF0D1DFAD6}" type="parTrans" cxnId="{C31F29C0-A27A-4068-9C11-2930638D72F5}">
      <dgm:prSet/>
      <dgm:spPr/>
      <dgm:t>
        <a:bodyPr/>
        <a:lstStyle/>
        <a:p>
          <a:endParaRPr lang="it-IT"/>
        </a:p>
      </dgm:t>
    </dgm:pt>
    <dgm:pt modelId="{CDD78DA0-84CA-4015-A400-ED708859BE86}" type="sibTrans" cxnId="{C31F29C0-A27A-4068-9C11-2930638D72F5}">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1"/>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1"/>
      <dgm:spPr/>
    </dgm:pt>
    <dgm:pt modelId="{458018C2-9A74-423D-9803-D6CD51C07317}" type="pres">
      <dgm:prSet presAssocID="{2DDDDE7A-90FB-4476-80BC-41077D66BDBC}" presName="dstNode" presStyleLbl="node1" presStyleIdx="0" presStyleCnt="1"/>
      <dgm:spPr/>
    </dgm:pt>
    <dgm:pt modelId="{BD9DA0F8-B904-4FC9-9A45-461DB87D1B76}" type="pres">
      <dgm:prSet presAssocID="{B2780AC1-59FE-42AE-8738-4570CCBF1346}" presName="text_1" presStyleLbl="node1" presStyleIdx="0" presStyleCnt="1" custScaleY="184062">
        <dgm:presLayoutVars>
          <dgm:bulletEnabled val="1"/>
        </dgm:presLayoutVars>
      </dgm:prSet>
      <dgm:spPr/>
      <dgm:t>
        <a:bodyPr/>
        <a:lstStyle/>
        <a:p>
          <a:endParaRPr lang="it-IT"/>
        </a:p>
      </dgm:t>
    </dgm:pt>
    <dgm:pt modelId="{FB6B345D-587C-4E67-A2A4-14138A965799}" type="pres">
      <dgm:prSet presAssocID="{B2780AC1-59FE-42AE-8738-4570CCBF1346}" presName="accent_1" presStyleCnt="0"/>
      <dgm:spPr/>
    </dgm:pt>
    <dgm:pt modelId="{5A1CEDC7-1476-487A-A305-206BF24C0825}" type="pres">
      <dgm:prSet presAssocID="{B2780AC1-59FE-42AE-8738-4570CCBF1346}" presName="accentRepeatNode" presStyleLbl="solidFgAcc1" presStyleIdx="0" presStyleCnt="1"/>
      <dgm:spPr>
        <a:solidFill>
          <a:schemeClr val="bg1"/>
        </a:solidFill>
      </dgm:spPr>
    </dgm:pt>
  </dgm:ptLst>
  <dgm:cxnLst>
    <dgm:cxn modelId="{420E16B8-BDD2-465F-B535-EA77EBD778EC}" type="presOf" srcId="{CDD78DA0-84CA-4015-A400-ED708859BE86}" destId="{9FAAD1B8-86D6-4066-842C-AF50175252D9}" srcOrd="0" destOrd="0" presId="urn:microsoft.com/office/officeart/2008/layout/VerticalCurvedList"/>
    <dgm:cxn modelId="{C31F29C0-A27A-4068-9C11-2930638D72F5}" srcId="{2DDDDE7A-90FB-4476-80BC-41077D66BDBC}" destId="{B2780AC1-59FE-42AE-8738-4570CCBF1346}" srcOrd="0" destOrd="0" parTransId="{2113BD64-F6A4-4583-8CA2-64CF0D1DFAD6}" sibTransId="{CDD78DA0-84CA-4015-A400-ED708859BE86}"/>
    <dgm:cxn modelId="{793AD3C6-5526-401B-8131-1C4FCEC566F6}" type="presOf" srcId="{2DDDDE7A-90FB-4476-80BC-41077D66BDBC}" destId="{0E6E6D6E-7DE2-4F22-915F-AAA77B20B6E0}" srcOrd="0" destOrd="0" presId="urn:microsoft.com/office/officeart/2008/layout/VerticalCurvedList"/>
    <dgm:cxn modelId="{12157878-D471-4606-B8DC-69A924A2CA7F}" type="presOf" srcId="{B2780AC1-59FE-42AE-8738-4570CCBF1346}" destId="{BD9DA0F8-B904-4FC9-9A45-461DB87D1B76}" srcOrd="0" destOrd="0" presId="urn:microsoft.com/office/officeart/2008/layout/VerticalCurvedList"/>
    <dgm:cxn modelId="{907AD955-69E0-408C-BBFD-67E711C36B0D}" type="presParOf" srcId="{0E6E6D6E-7DE2-4F22-915F-AAA77B20B6E0}" destId="{07EC7026-FE20-465F-91BE-D2ED83BFCE86}" srcOrd="0" destOrd="0" presId="urn:microsoft.com/office/officeart/2008/layout/VerticalCurvedList"/>
    <dgm:cxn modelId="{D3CCB88B-4099-4F55-B5F9-16791876A6DD}" type="presParOf" srcId="{07EC7026-FE20-465F-91BE-D2ED83BFCE86}" destId="{3B414662-B440-4E1F-9353-6B0A25902FB7}" srcOrd="0" destOrd="0" presId="urn:microsoft.com/office/officeart/2008/layout/VerticalCurvedList"/>
    <dgm:cxn modelId="{45B20334-D214-4ADB-A66C-A445FEF7C62C}" type="presParOf" srcId="{3B414662-B440-4E1F-9353-6B0A25902FB7}" destId="{736B3DE6-08AD-49CD-8480-921BF7A96DA2}" srcOrd="0" destOrd="0" presId="urn:microsoft.com/office/officeart/2008/layout/VerticalCurvedList"/>
    <dgm:cxn modelId="{7840FBE5-39F2-4B4A-9922-F72E03FFAA25}" type="presParOf" srcId="{3B414662-B440-4E1F-9353-6B0A25902FB7}" destId="{9FAAD1B8-86D6-4066-842C-AF50175252D9}" srcOrd="1" destOrd="0" presId="urn:microsoft.com/office/officeart/2008/layout/VerticalCurvedList"/>
    <dgm:cxn modelId="{6E4069CF-C608-443C-A1FD-E49CC8233D36}" type="presParOf" srcId="{3B414662-B440-4E1F-9353-6B0A25902FB7}" destId="{49A4FFF2-85F2-4509-AF18-555DD04FA95F}" srcOrd="2" destOrd="0" presId="urn:microsoft.com/office/officeart/2008/layout/VerticalCurvedList"/>
    <dgm:cxn modelId="{660E1116-0439-4814-810B-EE6C59663B35}" type="presParOf" srcId="{3B414662-B440-4E1F-9353-6B0A25902FB7}" destId="{458018C2-9A74-423D-9803-D6CD51C07317}" srcOrd="3" destOrd="0" presId="urn:microsoft.com/office/officeart/2008/layout/VerticalCurvedList"/>
    <dgm:cxn modelId="{D7F4C377-6D03-4D02-B924-CC3C9C7DCE5B}" type="presParOf" srcId="{07EC7026-FE20-465F-91BE-D2ED83BFCE86}" destId="{BD9DA0F8-B904-4FC9-9A45-461DB87D1B76}" srcOrd="1" destOrd="0" presId="urn:microsoft.com/office/officeart/2008/layout/VerticalCurvedList"/>
    <dgm:cxn modelId="{B5AB2372-EBC1-46F8-89D7-1D33D0F654F8}" type="presParOf" srcId="{07EC7026-FE20-465F-91BE-D2ED83BFCE86}" destId="{FB6B345D-587C-4E67-A2A4-14138A965799}" srcOrd="2" destOrd="0" presId="urn:microsoft.com/office/officeart/2008/layout/VerticalCurvedList"/>
    <dgm:cxn modelId="{F3D1A317-1D82-4CA8-808D-E8EF9C0610CD}" type="presParOf" srcId="{FB6B345D-587C-4E67-A2A4-14138A965799}" destId="{5A1CEDC7-1476-487A-A305-206BF24C082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0"/>
      <dgm:spPr/>
    </dgm:pt>
    <dgm:pt modelId="{9FAAD1B8-86D6-4066-842C-AF50175252D9}" type="pres">
      <dgm:prSet presAssocID="{2DDDDE7A-90FB-4476-80BC-41077D66BDBC}" presName="conn" presStyleLbl="parChTrans1D2" presStyleIdx="0" presStyleCnt="1"/>
      <dgm:spPr/>
    </dgm:pt>
    <dgm:pt modelId="{49A4FFF2-85F2-4509-AF18-555DD04FA95F}" type="pres">
      <dgm:prSet presAssocID="{2DDDDE7A-90FB-4476-80BC-41077D66BDBC}" presName="extraNode" presStyleLbl="node1" presStyleIdx="0" presStyleCnt="0"/>
      <dgm:spPr/>
    </dgm:pt>
    <dgm:pt modelId="{458018C2-9A74-423D-9803-D6CD51C07317}" type="pres">
      <dgm:prSet presAssocID="{2DDDDE7A-90FB-4476-80BC-41077D66BDBC}" presName="dstNode" presStyleLbl="node1" presStyleIdx="0" presStyleCnt="0"/>
      <dgm:spPr/>
    </dgm:pt>
  </dgm:ptLst>
  <dgm:cxnLst>
    <dgm:cxn modelId="{6F98D42C-1ACE-431D-A291-3CE64072EB68}" type="presOf" srcId="{2DDDDE7A-90FB-4476-80BC-41077D66BDBC}" destId="{0E6E6D6E-7DE2-4F22-915F-AAA77B20B6E0}" srcOrd="0" destOrd="0" presId="urn:microsoft.com/office/officeart/2008/layout/VerticalCurvedList"/>
    <dgm:cxn modelId="{3B8CAA47-3D96-44A7-BEE0-183A2511B0F7}" type="presParOf" srcId="{0E6E6D6E-7DE2-4F22-915F-AAA77B20B6E0}" destId="{07EC7026-FE20-465F-91BE-D2ED83BFCE86}" srcOrd="0" destOrd="0" presId="urn:microsoft.com/office/officeart/2008/layout/VerticalCurvedList"/>
    <dgm:cxn modelId="{2B972ADB-4EC9-4F80-8006-FCAD22E49F47}" type="presParOf" srcId="{07EC7026-FE20-465F-91BE-D2ED83BFCE86}" destId="{3B414662-B440-4E1F-9353-6B0A25902FB7}" srcOrd="0" destOrd="0" presId="urn:microsoft.com/office/officeart/2008/layout/VerticalCurvedList"/>
    <dgm:cxn modelId="{6CFE8514-AD4B-42B4-8EAD-C000A1B8734A}" type="presParOf" srcId="{3B414662-B440-4E1F-9353-6B0A25902FB7}" destId="{736B3DE6-08AD-49CD-8480-921BF7A96DA2}" srcOrd="0" destOrd="0" presId="urn:microsoft.com/office/officeart/2008/layout/VerticalCurvedList"/>
    <dgm:cxn modelId="{B73912CE-D94B-4AB1-A43B-530F122518F9}" type="presParOf" srcId="{3B414662-B440-4E1F-9353-6B0A25902FB7}" destId="{9FAAD1B8-86D6-4066-842C-AF50175252D9}" srcOrd="1" destOrd="0" presId="urn:microsoft.com/office/officeart/2008/layout/VerticalCurvedList"/>
    <dgm:cxn modelId="{ED979FFE-1CCB-4B86-A35B-F8A24098D8A2}" type="presParOf" srcId="{3B414662-B440-4E1F-9353-6B0A25902FB7}" destId="{49A4FFF2-85F2-4509-AF18-555DD04FA95F}" srcOrd="2" destOrd="0" presId="urn:microsoft.com/office/officeart/2008/layout/VerticalCurvedList"/>
    <dgm:cxn modelId="{B3D615E9-824C-41E7-B295-C72656C2288B}" type="presParOf" srcId="{3B414662-B440-4E1F-9353-6B0A25902FB7}" destId="{458018C2-9A74-423D-9803-D6CD51C07317}" srcOrd="3"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8DF434-6FA4-4AE2-B9BA-EFC176BF5862}"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it-IT"/>
        </a:p>
      </dgm:t>
    </dgm:pt>
    <dgm:pt modelId="{2CC37914-5362-4390-A47F-0211ADD5AE45}">
      <dgm:prSet phldrT="[Testo]" custT="1"/>
      <dgm:spPr/>
      <dgm: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iscrizione alla camera di commercio, industria, artigianato e agricoltura</a:t>
          </a:r>
        </a:p>
      </dgm:t>
    </dgm:pt>
    <dgm:pt modelId="{EFA860EE-B9AD-42E4-8252-EC1CA4CB75D1}" type="parTrans" cxnId="{D70F09CE-2CC5-4715-A8B9-FA741F1E3AC0}">
      <dgm:prSet/>
      <dgm:spPr/>
      <dgm:t>
        <a:bodyPr/>
        <a:lstStyle/>
        <a:p>
          <a:endParaRPr lang="it-IT"/>
        </a:p>
      </dgm:t>
    </dgm:pt>
    <dgm:pt modelId="{362DF3E7-DD54-4898-A73B-E09ECF4358F1}" type="sibTrans" cxnId="{D70F09CE-2CC5-4715-A8B9-FA741F1E3AC0}">
      <dgm:prSet/>
      <dgm:spPr/>
      <dgm:t>
        <a:bodyPr/>
        <a:lstStyle/>
        <a:p>
          <a:endParaRPr lang="it-IT"/>
        </a:p>
      </dgm:t>
    </dgm:pt>
    <dgm:pt modelId="{2C9F6852-3682-440D-B02E-1FECDCAD10E7}">
      <dgm:prSet phldrT="[Testo]" custT="1"/>
      <dgm:spPr/>
      <dgm: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adempimento, da parte dei datori di lavoro, dei dirigenti, dei preposti, dei lavoratori autonomi e dei prestatori di lavoro, degli obblighi formativi previsti dal </a:t>
          </a:r>
          <a:r>
            <a:rPr lang="it-IT" sz="1400" b="1" kern="1200" cap="small" dirty="0" err="1">
              <a:solidFill>
                <a:srgbClr val="1F497D"/>
              </a:solidFill>
              <a:latin typeface="Calibri"/>
              <a:ea typeface="+mn-ea"/>
              <a:cs typeface="+mn-cs"/>
            </a:rPr>
            <a:t>tusl</a:t>
          </a:r>
          <a:endParaRPr lang="it-IT" sz="1400" b="1" kern="1200" cap="small" dirty="0">
            <a:solidFill>
              <a:srgbClr val="1F497D"/>
            </a:solidFill>
            <a:latin typeface="Calibri"/>
            <a:ea typeface="+mn-ea"/>
            <a:cs typeface="+mn-cs"/>
          </a:endParaRPr>
        </a:p>
      </dgm:t>
    </dgm:pt>
    <dgm:pt modelId="{6E0E8F87-B439-4D04-BDA2-FE4B4B774AB8}" type="parTrans" cxnId="{AFEFB12B-33F0-42B4-A360-D1FE50B1FD64}">
      <dgm:prSet/>
      <dgm:spPr/>
      <dgm:t>
        <a:bodyPr/>
        <a:lstStyle/>
        <a:p>
          <a:endParaRPr lang="it-IT"/>
        </a:p>
      </dgm:t>
    </dgm:pt>
    <dgm:pt modelId="{D937D620-A4CC-4B9A-B4DF-E359A4710D62}" type="sibTrans" cxnId="{AFEFB12B-33F0-42B4-A360-D1FE50B1FD64}">
      <dgm:prSet/>
      <dgm:spPr/>
      <dgm:t>
        <a:bodyPr/>
        <a:lstStyle/>
        <a:p>
          <a:endParaRPr lang="it-IT"/>
        </a:p>
      </dgm:t>
    </dgm:pt>
    <dgm:pt modelId="{917D345E-4F08-4ED1-96FA-779825B708F6}">
      <dgm:prSet phldrT="[Testo]" custT="1"/>
      <dgm:spPr/>
      <dgm:t>
        <a:bodyPr/>
        <a:lstStyle/>
        <a:p>
          <a:pPr marL="0" indent="0" algn="l"/>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durc</a:t>
          </a:r>
          <a:r>
            <a:rPr lang="it-IT" sz="1400" b="1" kern="1200" cap="small" dirty="0">
              <a:solidFill>
                <a:srgbClr val="1F497D"/>
              </a:solidFill>
              <a:latin typeface="Calibri"/>
              <a:ea typeface="+mn-ea"/>
              <a:cs typeface="+mn-cs"/>
            </a:rPr>
            <a:t> in corso di validità</a:t>
          </a:r>
          <a:r>
            <a:rPr lang="it-IT" sz="1600" b="1" kern="1200" dirty="0"/>
            <a:t>		</a:t>
          </a:r>
        </a:p>
      </dgm:t>
    </dgm:pt>
    <dgm:pt modelId="{A19338B3-BA9C-4BB1-A780-72B4EFB045AE}" type="parTrans" cxnId="{FB88AADD-2D2A-4C26-BBEA-4973480979D6}">
      <dgm:prSet/>
      <dgm:spPr/>
      <dgm:t>
        <a:bodyPr/>
        <a:lstStyle/>
        <a:p>
          <a:endParaRPr lang="it-IT"/>
        </a:p>
      </dgm:t>
    </dgm:pt>
    <dgm:pt modelId="{9E244DDB-983E-476F-8283-32F26CC1E188}" type="sibTrans" cxnId="{FB88AADD-2D2A-4C26-BBEA-4973480979D6}">
      <dgm:prSet/>
      <dgm:spPr/>
      <dgm:t>
        <a:bodyPr/>
        <a:lstStyle/>
        <a:p>
          <a:endParaRPr lang="it-IT"/>
        </a:p>
      </dgm:t>
    </dgm:pt>
    <dgm:pt modelId="{70C73FB2-2359-47C8-830F-8F3413023E0F}">
      <dgm:prSet custT="1"/>
      <dgm:spPr/>
      <dgm:t>
        <a:bodyPr/>
        <a:lstStyle/>
        <a:p>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dvr</a:t>
          </a:r>
          <a:r>
            <a:rPr lang="it-IT" sz="1400" b="1" kern="1200" cap="small" dirty="0">
              <a:solidFill>
                <a:srgbClr val="1F497D"/>
              </a:solidFill>
              <a:latin typeface="Calibri"/>
              <a:ea typeface="+mn-ea"/>
              <a:cs typeface="+mn-cs"/>
            </a:rPr>
            <a:t>, nei casi previsti dalla normativa vigente</a:t>
          </a:r>
        </a:p>
      </dgm:t>
    </dgm:pt>
    <dgm:pt modelId="{080D2B51-93A0-4DBB-85DB-4C1B485543A0}" type="parTrans" cxnId="{48DA0FAB-CD56-4361-8ABC-5F4DEFDE3918}">
      <dgm:prSet/>
      <dgm:spPr/>
      <dgm:t>
        <a:bodyPr/>
        <a:lstStyle/>
        <a:p>
          <a:endParaRPr lang="it-IT"/>
        </a:p>
      </dgm:t>
    </dgm:pt>
    <dgm:pt modelId="{AEB7E414-DB6C-418C-898F-A28233C00A3B}" type="sibTrans" cxnId="{48DA0FAB-CD56-4361-8ABC-5F4DEFDE3918}">
      <dgm:prSet/>
      <dgm:spPr/>
      <dgm:t>
        <a:bodyPr/>
        <a:lstStyle/>
        <a:p>
          <a:endParaRPr lang="it-IT"/>
        </a:p>
      </dgm:t>
    </dgm:pt>
    <dgm:pt modelId="{624C7040-1D55-4E5D-B07E-1CC05B389C32}">
      <dgm:prSet custT="1"/>
      <dgm:spPr/>
      <dgm: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possesso della certificazione di regolarità fiscale di cui all’art. 17-bis, commi 5 e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241/97, nei casi previsti dalla normativa vigente</a:t>
          </a:r>
        </a:p>
      </dgm:t>
    </dgm:pt>
    <dgm:pt modelId="{62BFECF0-50B9-4575-ADE5-159F8B6302BB}" type="parTrans" cxnId="{DA8EC6B2-DCDE-4E03-8399-1BB9D4D9765E}">
      <dgm:prSet/>
      <dgm:spPr/>
      <dgm:t>
        <a:bodyPr/>
        <a:lstStyle/>
        <a:p>
          <a:endParaRPr lang="it-IT"/>
        </a:p>
      </dgm:t>
    </dgm:pt>
    <dgm:pt modelId="{388E7E0F-A9C7-45C5-BE1D-4B7B45BE8088}" type="sibTrans" cxnId="{DA8EC6B2-DCDE-4E03-8399-1BB9D4D9765E}">
      <dgm:prSet/>
      <dgm:spPr/>
      <dgm:t>
        <a:bodyPr/>
        <a:lstStyle/>
        <a:p>
          <a:endParaRPr lang="it-IT"/>
        </a:p>
      </dgm:t>
    </dgm:pt>
    <dgm:pt modelId="{EE121599-2C78-4BC6-8E95-8047F0865273}">
      <dgm:prSet custT="1"/>
      <dgm:spPr/>
      <dgm: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avvenuta designazione del </a:t>
          </a:r>
          <a:r>
            <a:rPr lang="it-IT" sz="1400" b="1" kern="1200" cap="small" dirty="0" err="1">
              <a:solidFill>
                <a:srgbClr val="1F497D"/>
              </a:solidFill>
              <a:latin typeface="Calibri"/>
              <a:ea typeface="+mn-ea"/>
              <a:cs typeface="+mn-cs"/>
            </a:rPr>
            <a:t>rspp</a:t>
          </a:r>
          <a:r>
            <a:rPr lang="it-IT" sz="1400" b="1" kern="1200" cap="small" dirty="0">
              <a:solidFill>
                <a:srgbClr val="1F497D"/>
              </a:solidFill>
              <a:latin typeface="Calibri"/>
              <a:ea typeface="+mn-ea"/>
              <a:cs typeface="+mn-cs"/>
            </a:rPr>
            <a:t>, nei casi previsti dalla normativa vigente</a:t>
          </a:r>
        </a:p>
      </dgm:t>
    </dgm:pt>
    <dgm:pt modelId="{B90B8F2F-1CD5-4CA5-A2AB-4D2AB1F43369}" type="parTrans" cxnId="{B2437FD8-5067-4F56-B5C1-D18FB5CB7299}">
      <dgm:prSet/>
      <dgm:spPr/>
      <dgm:t>
        <a:bodyPr/>
        <a:lstStyle/>
        <a:p>
          <a:endParaRPr lang="it-IT"/>
        </a:p>
      </dgm:t>
    </dgm:pt>
    <dgm:pt modelId="{E50B9F8C-7845-4806-92CA-251457285676}" type="sibTrans" cxnId="{B2437FD8-5067-4F56-B5C1-D18FB5CB7299}">
      <dgm:prSet/>
      <dgm:spPr/>
      <dgm:t>
        <a:bodyPr/>
        <a:lstStyle/>
        <a:p>
          <a:endParaRPr lang="it-IT"/>
        </a:p>
      </dgm:t>
    </dgm:pt>
    <dgm:pt modelId="{5F5E3E0D-AD03-413A-A505-617BB405A367}" type="pres">
      <dgm:prSet presAssocID="{FC8DF434-6FA4-4AE2-B9BA-EFC176BF5862}" presName="Name0" presStyleCnt="0">
        <dgm:presLayoutVars>
          <dgm:chMax val="7"/>
          <dgm:chPref val="7"/>
          <dgm:dir/>
        </dgm:presLayoutVars>
      </dgm:prSet>
      <dgm:spPr/>
      <dgm:t>
        <a:bodyPr/>
        <a:lstStyle/>
        <a:p>
          <a:endParaRPr lang="it-IT"/>
        </a:p>
      </dgm:t>
    </dgm:pt>
    <dgm:pt modelId="{3F8333F8-CFBD-48C6-83E5-F2B3FCD25446}" type="pres">
      <dgm:prSet presAssocID="{FC8DF434-6FA4-4AE2-B9BA-EFC176BF5862}" presName="Name1" presStyleCnt="0"/>
      <dgm:spPr/>
    </dgm:pt>
    <dgm:pt modelId="{7A3E2325-91FD-4B71-A86C-BB3FA4FA5FA9}" type="pres">
      <dgm:prSet presAssocID="{FC8DF434-6FA4-4AE2-B9BA-EFC176BF5862}" presName="cycle" presStyleCnt="0"/>
      <dgm:spPr/>
    </dgm:pt>
    <dgm:pt modelId="{A1C0D231-FE88-4AF9-A7ED-0B06911AEF55}" type="pres">
      <dgm:prSet presAssocID="{FC8DF434-6FA4-4AE2-B9BA-EFC176BF5862}" presName="srcNode" presStyleLbl="node1" presStyleIdx="0" presStyleCnt="6"/>
      <dgm:spPr/>
    </dgm:pt>
    <dgm:pt modelId="{9E82C93F-33C4-4D93-9FAD-C80B6BC74C12}" type="pres">
      <dgm:prSet presAssocID="{FC8DF434-6FA4-4AE2-B9BA-EFC176BF5862}" presName="conn" presStyleLbl="parChTrans1D2" presStyleIdx="0" presStyleCnt="1"/>
      <dgm:spPr/>
      <dgm:t>
        <a:bodyPr/>
        <a:lstStyle/>
        <a:p>
          <a:endParaRPr lang="it-IT"/>
        </a:p>
      </dgm:t>
    </dgm:pt>
    <dgm:pt modelId="{84507C20-6223-4348-839A-8192BE159B2B}" type="pres">
      <dgm:prSet presAssocID="{FC8DF434-6FA4-4AE2-B9BA-EFC176BF5862}" presName="extraNode" presStyleLbl="node1" presStyleIdx="0" presStyleCnt="6"/>
      <dgm:spPr/>
    </dgm:pt>
    <dgm:pt modelId="{51C315C3-7E07-4C6C-8474-2F8619958414}" type="pres">
      <dgm:prSet presAssocID="{FC8DF434-6FA4-4AE2-B9BA-EFC176BF5862}" presName="dstNode" presStyleLbl="node1" presStyleIdx="0" presStyleCnt="6"/>
      <dgm:spPr/>
    </dgm:pt>
    <dgm:pt modelId="{7E6F1F3E-BE3A-458B-A372-2D52D13E2B08}" type="pres">
      <dgm:prSet presAssocID="{2CC37914-5362-4390-A47F-0211ADD5AE45}" presName="text_1" presStyleLbl="node1" presStyleIdx="0" presStyleCnt="6" custLinFactNeighborX="58" custLinFactNeighborY="-1631">
        <dgm:presLayoutVars>
          <dgm:bulletEnabled val="1"/>
        </dgm:presLayoutVars>
      </dgm:prSet>
      <dgm:spPr/>
      <dgm:t>
        <a:bodyPr/>
        <a:lstStyle/>
        <a:p>
          <a:endParaRPr lang="it-IT"/>
        </a:p>
      </dgm:t>
    </dgm:pt>
    <dgm:pt modelId="{4B2FD304-28F6-497E-83BA-966FA790DBDA}" type="pres">
      <dgm:prSet presAssocID="{2CC37914-5362-4390-A47F-0211ADD5AE45}" presName="accent_1" presStyleCnt="0"/>
      <dgm:spPr/>
    </dgm:pt>
    <dgm:pt modelId="{C577F0F7-84EA-4E90-A5E3-74884CA915E9}" type="pres">
      <dgm:prSet presAssocID="{2CC37914-5362-4390-A47F-0211ADD5AE45}" presName="accentRepeatNode" presStyleLbl="solidFgAcc1" presStyleIdx="0" presStyleCnt="6"/>
      <dgm:spPr/>
    </dgm:pt>
    <dgm:pt modelId="{B1D70D4F-4B20-4159-93AD-14AE2DEBD316}" type="pres">
      <dgm:prSet presAssocID="{2C9F6852-3682-440D-B02E-1FECDCAD10E7}" presName="text_2" presStyleLbl="node1" presStyleIdx="1" presStyleCnt="6">
        <dgm:presLayoutVars>
          <dgm:bulletEnabled val="1"/>
        </dgm:presLayoutVars>
      </dgm:prSet>
      <dgm:spPr/>
      <dgm:t>
        <a:bodyPr/>
        <a:lstStyle/>
        <a:p>
          <a:endParaRPr lang="it-IT"/>
        </a:p>
      </dgm:t>
    </dgm:pt>
    <dgm:pt modelId="{C34BB038-5928-4F86-8705-1B877B160AEE}" type="pres">
      <dgm:prSet presAssocID="{2C9F6852-3682-440D-B02E-1FECDCAD10E7}" presName="accent_2" presStyleCnt="0"/>
      <dgm:spPr/>
    </dgm:pt>
    <dgm:pt modelId="{DB9C30F2-E225-4CE8-A626-FA8C946F819A}" type="pres">
      <dgm:prSet presAssocID="{2C9F6852-3682-440D-B02E-1FECDCAD10E7}" presName="accentRepeatNode" presStyleLbl="solidFgAcc1" presStyleIdx="1" presStyleCnt="6"/>
      <dgm:spPr/>
    </dgm:pt>
    <dgm:pt modelId="{D692649E-65D5-418F-9302-CCBDF3478DF4}" type="pres">
      <dgm:prSet presAssocID="{917D345E-4F08-4ED1-96FA-779825B708F6}" presName="text_3" presStyleLbl="node1" presStyleIdx="2" presStyleCnt="6">
        <dgm:presLayoutVars>
          <dgm:bulletEnabled val="1"/>
        </dgm:presLayoutVars>
      </dgm:prSet>
      <dgm:spPr/>
      <dgm:t>
        <a:bodyPr/>
        <a:lstStyle/>
        <a:p>
          <a:endParaRPr lang="it-IT"/>
        </a:p>
      </dgm:t>
    </dgm:pt>
    <dgm:pt modelId="{4424A8EB-AD25-490A-9929-7DE9112CAB40}" type="pres">
      <dgm:prSet presAssocID="{917D345E-4F08-4ED1-96FA-779825B708F6}" presName="accent_3" presStyleCnt="0"/>
      <dgm:spPr/>
    </dgm:pt>
    <dgm:pt modelId="{3945A64D-6CD8-4760-A2A1-DD4FF6B972D5}" type="pres">
      <dgm:prSet presAssocID="{917D345E-4F08-4ED1-96FA-779825B708F6}" presName="accentRepeatNode" presStyleLbl="solidFgAcc1" presStyleIdx="2" presStyleCnt="6"/>
      <dgm:spPr/>
    </dgm:pt>
    <dgm:pt modelId="{4BDB9DFB-2D44-49B4-8DCD-5F4478C1967D}" type="pres">
      <dgm:prSet presAssocID="{70C73FB2-2359-47C8-830F-8F3413023E0F}" presName="text_4" presStyleLbl="node1" presStyleIdx="3" presStyleCnt="6" custLinFactNeighborX="434">
        <dgm:presLayoutVars>
          <dgm:bulletEnabled val="1"/>
        </dgm:presLayoutVars>
      </dgm:prSet>
      <dgm:spPr/>
      <dgm:t>
        <a:bodyPr/>
        <a:lstStyle/>
        <a:p>
          <a:endParaRPr lang="it-IT"/>
        </a:p>
      </dgm:t>
    </dgm:pt>
    <dgm:pt modelId="{733A219F-4430-4AA8-8717-B7865C752F7A}" type="pres">
      <dgm:prSet presAssocID="{70C73FB2-2359-47C8-830F-8F3413023E0F}" presName="accent_4" presStyleCnt="0"/>
      <dgm:spPr/>
    </dgm:pt>
    <dgm:pt modelId="{7E8D2B15-9DF1-469F-B16F-F8D2562991D0}" type="pres">
      <dgm:prSet presAssocID="{70C73FB2-2359-47C8-830F-8F3413023E0F}" presName="accentRepeatNode" presStyleLbl="solidFgAcc1" presStyleIdx="3" presStyleCnt="6"/>
      <dgm:spPr/>
    </dgm:pt>
    <dgm:pt modelId="{1CFDF91D-1A59-4DEE-85DC-1029EB0EC125}" type="pres">
      <dgm:prSet presAssocID="{624C7040-1D55-4E5D-B07E-1CC05B389C32}" presName="text_5" presStyleLbl="node1" presStyleIdx="4" presStyleCnt="6">
        <dgm:presLayoutVars>
          <dgm:bulletEnabled val="1"/>
        </dgm:presLayoutVars>
      </dgm:prSet>
      <dgm:spPr/>
      <dgm:t>
        <a:bodyPr/>
        <a:lstStyle/>
        <a:p>
          <a:endParaRPr lang="it-IT"/>
        </a:p>
      </dgm:t>
    </dgm:pt>
    <dgm:pt modelId="{6273043F-380F-460F-ADB7-B40AA336E76B}" type="pres">
      <dgm:prSet presAssocID="{624C7040-1D55-4E5D-B07E-1CC05B389C32}" presName="accent_5" presStyleCnt="0"/>
      <dgm:spPr/>
    </dgm:pt>
    <dgm:pt modelId="{F74E6ED9-C8D0-4722-80C2-0C21D1D5C11C}" type="pres">
      <dgm:prSet presAssocID="{624C7040-1D55-4E5D-B07E-1CC05B389C32}" presName="accentRepeatNode" presStyleLbl="solidFgAcc1" presStyleIdx="4" presStyleCnt="6"/>
      <dgm:spPr/>
    </dgm:pt>
    <dgm:pt modelId="{1467FC4C-65D7-40D4-9319-FBD475AC14B0}" type="pres">
      <dgm:prSet presAssocID="{EE121599-2C78-4BC6-8E95-8047F0865273}" presName="text_6" presStyleLbl="node1" presStyleIdx="5" presStyleCnt="6">
        <dgm:presLayoutVars>
          <dgm:bulletEnabled val="1"/>
        </dgm:presLayoutVars>
      </dgm:prSet>
      <dgm:spPr/>
      <dgm:t>
        <a:bodyPr/>
        <a:lstStyle/>
        <a:p>
          <a:endParaRPr lang="it-IT"/>
        </a:p>
      </dgm:t>
    </dgm:pt>
    <dgm:pt modelId="{B24C0BC6-A86B-4427-81FA-5B68CC7E9482}" type="pres">
      <dgm:prSet presAssocID="{EE121599-2C78-4BC6-8E95-8047F0865273}" presName="accent_6" presStyleCnt="0"/>
      <dgm:spPr/>
    </dgm:pt>
    <dgm:pt modelId="{186560E6-9E8E-4873-A726-9247248026BD}" type="pres">
      <dgm:prSet presAssocID="{EE121599-2C78-4BC6-8E95-8047F0865273}" presName="accentRepeatNode" presStyleLbl="solidFgAcc1" presStyleIdx="5" presStyleCnt="6"/>
      <dgm:spPr/>
    </dgm:pt>
  </dgm:ptLst>
  <dgm:cxnLst>
    <dgm:cxn modelId="{DA8EC6B2-DCDE-4E03-8399-1BB9D4D9765E}" srcId="{FC8DF434-6FA4-4AE2-B9BA-EFC176BF5862}" destId="{624C7040-1D55-4E5D-B07E-1CC05B389C32}" srcOrd="4" destOrd="0" parTransId="{62BFECF0-50B9-4575-ADE5-159F8B6302BB}" sibTransId="{388E7E0F-A9C7-45C5-BE1D-4B7B45BE8088}"/>
    <dgm:cxn modelId="{48DA0FAB-CD56-4361-8ABC-5F4DEFDE3918}" srcId="{FC8DF434-6FA4-4AE2-B9BA-EFC176BF5862}" destId="{70C73FB2-2359-47C8-830F-8F3413023E0F}" srcOrd="3" destOrd="0" parTransId="{080D2B51-93A0-4DBB-85DB-4C1B485543A0}" sibTransId="{AEB7E414-DB6C-418C-898F-A28233C00A3B}"/>
    <dgm:cxn modelId="{D70F09CE-2CC5-4715-A8B9-FA741F1E3AC0}" srcId="{FC8DF434-6FA4-4AE2-B9BA-EFC176BF5862}" destId="{2CC37914-5362-4390-A47F-0211ADD5AE45}" srcOrd="0" destOrd="0" parTransId="{EFA860EE-B9AD-42E4-8252-EC1CA4CB75D1}" sibTransId="{362DF3E7-DD54-4898-A73B-E09ECF4358F1}"/>
    <dgm:cxn modelId="{5E1F2569-8D04-49C4-8035-CAB96DBDFF72}" type="presOf" srcId="{624C7040-1D55-4E5D-B07E-1CC05B389C32}" destId="{1CFDF91D-1A59-4DEE-85DC-1029EB0EC125}" srcOrd="0" destOrd="0" presId="urn:microsoft.com/office/officeart/2008/layout/VerticalCurvedList"/>
    <dgm:cxn modelId="{AFEFB12B-33F0-42B4-A360-D1FE50B1FD64}" srcId="{FC8DF434-6FA4-4AE2-B9BA-EFC176BF5862}" destId="{2C9F6852-3682-440D-B02E-1FECDCAD10E7}" srcOrd="1" destOrd="0" parTransId="{6E0E8F87-B439-4D04-BDA2-FE4B4B774AB8}" sibTransId="{D937D620-A4CC-4B9A-B4DF-E359A4710D62}"/>
    <dgm:cxn modelId="{94608CAF-BC09-46D7-94F1-22A9B04FAFC5}" type="presOf" srcId="{2C9F6852-3682-440D-B02E-1FECDCAD10E7}" destId="{B1D70D4F-4B20-4159-93AD-14AE2DEBD316}" srcOrd="0" destOrd="0" presId="urn:microsoft.com/office/officeart/2008/layout/VerticalCurvedList"/>
    <dgm:cxn modelId="{9F71BFB1-BA95-4869-B512-204031D1DE32}" type="presOf" srcId="{FC8DF434-6FA4-4AE2-B9BA-EFC176BF5862}" destId="{5F5E3E0D-AD03-413A-A505-617BB405A367}" srcOrd="0" destOrd="0" presId="urn:microsoft.com/office/officeart/2008/layout/VerticalCurvedList"/>
    <dgm:cxn modelId="{809868C8-8B77-4AA5-A6BE-B247581BA661}" type="presOf" srcId="{EE121599-2C78-4BC6-8E95-8047F0865273}" destId="{1467FC4C-65D7-40D4-9319-FBD475AC14B0}" srcOrd="0" destOrd="0" presId="urn:microsoft.com/office/officeart/2008/layout/VerticalCurvedList"/>
    <dgm:cxn modelId="{B4ED7CD3-4A08-46C1-AEB4-5691BC23C79F}" type="presOf" srcId="{362DF3E7-DD54-4898-A73B-E09ECF4358F1}" destId="{9E82C93F-33C4-4D93-9FAD-C80B6BC74C12}" srcOrd="0" destOrd="0" presId="urn:microsoft.com/office/officeart/2008/layout/VerticalCurvedList"/>
    <dgm:cxn modelId="{FB88AADD-2D2A-4C26-BBEA-4973480979D6}" srcId="{FC8DF434-6FA4-4AE2-B9BA-EFC176BF5862}" destId="{917D345E-4F08-4ED1-96FA-779825B708F6}" srcOrd="2" destOrd="0" parTransId="{A19338B3-BA9C-4BB1-A780-72B4EFB045AE}" sibTransId="{9E244DDB-983E-476F-8283-32F26CC1E188}"/>
    <dgm:cxn modelId="{762814A4-1CDF-4A75-A703-088B81AD2728}" type="presOf" srcId="{70C73FB2-2359-47C8-830F-8F3413023E0F}" destId="{4BDB9DFB-2D44-49B4-8DCD-5F4478C1967D}" srcOrd="0" destOrd="0" presId="urn:microsoft.com/office/officeart/2008/layout/VerticalCurvedList"/>
    <dgm:cxn modelId="{3AD4FF56-FC18-48ED-83CB-81339E35E4D8}" type="presOf" srcId="{917D345E-4F08-4ED1-96FA-779825B708F6}" destId="{D692649E-65D5-418F-9302-CCBDF3478DF4}" srcOrd="0" destOrd="0" presId="urn:microsoft.com/office/officeart/2008/layout/VerticalCurvedList"/>
    <dgm:cxn modelId="{B2437FD8-5067-4F56-B5C1-D18FB5CB7299}" srcId="{FC8DF434-6FA4-4AE2-B9BA-EFC176BF5862}" destId="{EE121599-2C78-4BC6-8E95-8047F0865273}" srcOrd="5" destOrd="0" parTransId="{B90B8F2F-1CD5-4CA5-A2AB-4D2AB1F43369}" sibTransId="{E50B9F8C-7845-4806-92CA-251457285676}"/>
    <dgm:cxn modelId="{14A7B0A1-90F9-4701-80C3-0739E03A6F81}" type="presOf" srcId="{2CC37914-5362-4390-A47F-0211ADD5AE45}" destId="{7E6F1F3E-BE3A-458B-A372-2D52D13E2B08}" srcOrd="0" destOrd="0" presId="urn:microsoft.com/office/officeart/2008/layout/VerticalCurvedList"/>
    <dgm:cxn modelId="{71869E33-1AAB-4AB9-AEB0-62A44166BFBB}" type="presParOf" srcId="{5F5E3E0D-AD03-413A-A505-617BB405A367}" destId="{3F8333F8-CFBD-48C6-83E5-F2B3FCD25446}" srcOrd="0" destOrd="0" presId="urn:microsoft.com/office/officeart/2008/layout/VerticalCurvedList"/>
    <dgm:cxn modelId="{E4349443-410F-4392-91AC-A30B2B796429}" type="presParOf" srcId="{3F8333F8-CFBD-48C6-83E5-F2B3FCD25446}" destId="{7A3E2325-91FD-4B71-A86C-BB3FA4FA5FA9}" srcOrd="0" destOrd="0" presId="urn:microsoft.com/office/officeart/2008/layout/VerticalCurvedList"/>
    <dgm:cxn modelId="{EFA82FEE-D0BC-451F-8FD0-782F80E06336}" type="presParOf" srcId="{7A3E2325-91FD-4B71-A86C-BB3FA4FA5FA9}" destId="{A1C0D231-FE88-4AF9-A7ED-0B06911AEF55}" srcOrd="0" destOrd="0" presId="urn:microsoft.com/office/officeart/2008/layout/VerticalCurvedList"/>
    <dgm:cxn modelId="{82C789CE-FF56-4367-879F-27571D04CF86}" type="presParOf" srcId="{7A3E2325-91FD-4B71-A86C-BB3FA4FA5FA9}" destId="{9E82C93F-33C4-4D93-9FAD-C80B6BC74C12}" srcOrd="1" destOrd="0" presId="urn:microsoft.com/office/officeart/2008/layout/VerticalCurvedList"/>
    <dgm:cxn modelId="{11567F68-60F7-4144-A18D-FD7C0AAB61C2}" type="presParOf" srcId="{7A3E2325-91FD-4B71-A86C-BB3FA4FA5FA9}" destId="{84507C20-6223-4348-839A-8192BE159B2B}" srcOrd="2" destOrd="0" presId="urn:microsoft.com/office/officeart/2008/layout/VerticalCurvedList"/>
    <dgm:cxn modelId="{603F1A0C-2C8B-4233-A852-BDD999FE0BCD}" type="presParOf" srcId="{7A3E2325-91FD-4B71-A86C-BB3FA4FA5FA9}" destId="{51C315C3-7E07-4C6C-8474-2F8619958414}" srcOrd="3" destOrd="0" presId="urn:microsoft.com/office/officeart/2008/layout/VerticalCurvedList"/>
    <dgm:cxn modelId="{2C973D42-1DA4-40EF-A0F5-E3F75D214B9D}" type="presParOf" srcId="{3F8333F8-CFBD-48C6-83E5-F2B3FCD25446}" destId="{7E6F1F3E-BE3A-458B-A372-2D52D13E2B08}" srcOrd="1" destOrd="0" presId="urn:microsoft.com/office/officeart/2008/layout/VerticalCurvedList"/>
    <dgm:cxn modelId="{BE0F8C38-A373-4489-9178-E5FA8ECCADA2}" type="presParOf" srcId="{3F8333F8-CFBD-48C6-83E5-F2B3FCD25446}" destId="{4B2FD304-28F6-497E-83BA-966FA790DBDA}" srcOrd="2" destOrd="0" presId="urn:microsoft.com/office/officeart/2008/layout/VerticalCurvedList"/>
    <dgm:cxn modelId="{081B3998-451C-46EF-B040-5B240B69BDE5}" type="presParOf" srcId="{4B2FD304-28F6-497E-83BA-966FA790DBDA}" destId="{C577F0F7-84EA-4E90-A5E3-74884CA915E9}" srcOrd="0" destOrd="0" presId="urn:microsoft.com/office/officeart/2008/layout/VerticalCurvedList"/>
    <dgm:cxn modelId="{E01CCEFA-CDA7-4164-99E9-150426E134D6}" type="presParOf" srcId="{3F8333F8-CFBD-48C6-83E5-F2B3FCD25446}" destId="{B1D70D4F-4B20-4159-93AD-14AE2DEBD316}" srcOrd="3" destOrd="0" presId="urn:microsoft.com/office/officeart/2008/layout/VerticalCurvedList"/>
    <dgm:cxn modelId="{A5675D35-32BB-47A4-981B-41A99CE32A31}" type="presParOf" srcId="{3F8333F8-CFBD-48C6-83E5-F2B3FCD25446}" destId="{C34BB038-5928-4F86-8705-1B877B160AEE}" srcOrd="4" destOrd="0" presId="urn:microsoft.com/office/officeart/2008/layout/VerticalCurvedList"/>
    <dgm:cxn modelId="{0BC1D856-F78E-4F3F-9968-17889ED0EAED}" type="presParOf" srcId="{C34BB038-5928-4F86-8705-1B877B160AEE}" destId="{DB9C30F2-E225-4CE8-A626-FA8C946F819A}" srcOrd="0" destOrd="0" presId="urn:microsoft.com/office/officeart/2008/layout/VerticalCurvedList"/>
    <dgm:cxn modelId="{7252CF72-86CD-4520-8765-833813D5372E}" type="presParOf" srcId="{3F8333F8-CFBD-48C6-83E5-F2B3FCD25446}" destId="{D692649E-65D5-418F-9302-CCBDF3478DF4}" srcOrd="5" destOrd="0" presId="urn:microsoft.com/office/officeart/2008/layout/VerticalCurvedList"/>
    <dgm:cxn modelId="{93706226-5946-4A4E-B9C2-B81243C53806}" type="presParOf" srcId="{3F8333F8-CFBD-48C6-83E5-F2B3FCD25446}" destId="{4424A8EB-AD25-490A-9929-7DE9112CAB40}" srcOrd="6" destOrd="0" presId="urn:microsoft.com/office/officeart/2008/layout/VerticalCurvedList"/>
    <dgm:cxn modelId="{7DADC450-7CD3-4E69-974C-136CED0E2050}" type="presParOf" srcId="{4424A8EB-AD25-490A-9929-7DE9112CAB40}" destId="{3945A64D-6CD8-4760-A2A1-DD4FF6B972D5}" srcOrd="0" destOrd="0" presId="urn:microsoft.com/office/officeart/2008/layout/VerticalCurvedList"/>
    <dgm:cxn modelId="{4671FBA4-C5B3-402F-824D-63D2E187AC4C}" type="presParOf" srcId="{3F8333F8-CFBD-48C6-83E5-F2B3FCD25446}" destId="{4BDB9DFB-2D44-49B4-8DCD-5F4478C1967D}" srcOrd="7" destOrd="0" presId="urn:microsoft.com/office/officeart/2008/layout/VerticalCurvedList"/>
    <dgm:cxn modelId="{4C8A85A8-7D84-46E6-9303-AFD117A3511F}" type="presParOf" srcId="{3F8333F8-CFBD-48C6-83E5-F2B3FCD25446}" destId="{733A219F-4430-4AA8-8717-B7865C752F7A}" srcOrd="8" destOrd="0" presId="urn:microsoft.com/office/officeart/2008/layout/VerticalCurvedList"/>
    <dgm:cxn modelId="{1E7ED0C8-6582-48D5-8B57-8D183DCCB7DD}" type="presParOf" srcId="{733A219F-4430-4AA8-8717-B7865C752F7A}" destId="{7E8D2B15-9DF1-469F-B16F-F8D2562991D0}" srcOrd="0" destOrd="0" presId="urn:microsoft.com/office/officeart/2008/layout/VerticalCurvedList"/>
    <dgm:cxn modelId="{A41FDEF8-3169-4222-B473-E9C883C551CF}" type="presParOf" srcId="{3F8333F8-CFBD-48C6-83E5-F2B3FCD25446}" destId="{1CFDF91D-1A59-4DEE-85DC-1029EB0EC125}" srcOrd="9" destOrd="0" presId="urn:microsoft.com/office/officeart/2008/layout/VerticalCurvedList"/>
    <dgm:cxn modelId="{F344458C-A4E1-4630-A612-B9FEFC4CD8B0}" type="presParOf" srcId="{3F8333F8-CFBD-48C6-83E5-F2B3FCD25446}" destId="{6273043F-380F-460F-ADB7-B40AA336E76B}" srcOrd="10" destOrd="0" presId="urn:microsoft.com/office/officeart/2008/layout/VerticalCurvedList"/>
    <dgm:cxn modelId="{A46F2BB7-D1B9-4037-8C1F-121DC62E5D08}" type="presParOf" srcId="{6273043F-380F-460F-ADB7-B40AA336E76B}" destId="{F74E6ED9-C8D0-4722-80C2-0C21D1D5C11C}" srcOrd="0" destOrd="0" presId="urn:microsoft.com/office/officeart/2008/layout/VerticalCurvedList"/>
    <dgm:cxn modelId="{7F754E29-C9F1-4C16-A21B-FED913C91EF5}" type="presParOf" srcId="{3F8333F8-CFBD-48C6-83E5-F2B3FCD25446}" destId="{1467FC4C-65D7-40D4-9319-FBD475AC14B0}" srcOrd="11" destOrd="0" presId="urn:microsoft.com/office/officeart/2008/layout/VerticalCurvedList"/>
    <dgm:cxn modelId="{72767F37-8E6F-4EF5-A528-0685FABE6629}" type="presParOf" srcId="{3F8333F8-CFBD-48C6-83E5-F2B3FCD25446}" destId="{B24C0BC6-A86B-4427-81FA-5B68CC7E9482}" srcOrd="12" destOrd="0" presId="urn:microsoft.com/office/officeart/2008/layout/VerticalCurvedList"/>
    <dgm:cxn modelId="{878AC847-7F2B-4FE1-A19D-BC4BF4889DF8}" type="presParOf" srcId="{B24C0BC6-A86B-4427-81FA-5B68CC7E9482}" destId="{186560E6-9E8E-4873-A726-9247248026BD}"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B2780AC1-59FE-42AE-8738-4570CCBF1346}">
      <dgm:prSet phldrT="[Testo]" custT="1"/>
      <dgm:spPr/>
      <dgm:t>
        <a:bodyPr/>
        <a:lstStyle/>
        <a:p>
          <a:pPr marL="0" lvl="0" defTabSz="800100">
            <a:lnSpc>
              <a:spcPct val="90000"/>
            </a:lnSpc>
            <a:spcBef>
              <a:spcPct val="0"/>
            </a:spcBef>
            <a:spcAft>
              <a:spcPct val="35000"/>
            </a:spcAft>
            <a:buNone/>
          </a:pPr>
          <a:r>
            <a:rPr lang="it-IT" sz="1800" b="1" kern="1200" cap="small" baseline="0" dirty="0">
              <a:solidFill>
                <a:srgbClr val="005677"/>
              </a:solidFill>
              <a:latin typeface="+mn-lt"/>
              <a:ea typeface="+mn-ea"/>
              <a:cs typeface="+mn-cs"/>
            </a:rPr>
            <a:t>non tutti i requisiti sono richiesti a tutte le categorie di soggetti interessati</a:t>
          </a:r>
        </a:p>
      </dgm:t>
    </dgm:pt>
    <dgm:pt modelId="{2113BD64-F6A4-4583-8CA2-64CF0D1DFAD6}" type="parTrans" cxnId="{C31F29C0-A27A-4068-9C11-2930638D72F5}">
      <dgm:prSet/>
      <dgm:spPr/>
      <dgm:t>
        <a:bodyPr/>
        <a:lstStyle/>
        <a:p>
          <a:endParaRPr lang="it-IT"/>
        </a:p>
      </dgm:t>
    </dgm:pt>
    <dgm:pt modelId="{CDD78DA0-84CA-4015-A400-ED708859BE86}" type="sibTrans" cxnId="{C31F29C0-A27A-4068-9C11-2930638D72F5}">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1"/>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1"/>
      <dgm:spPr/>
    </dgm:pt>
    <dgm:pt modelId="{458018C2-9A74-423D-9803-D6CD51C07317}" type="pres">
      <dgm:prSet presAssocID="{2DDDDE7A-90FB-4476-80BC-41077D66BDBC}" presName="dstNode" presStyleLbl="node1" presStyleIdx="0" presStyleCnt="1"/>
      <dgm:spPr/>
    </dgm:pt>
    <dgm:pt modelId="{BD9DA0F8-B904-4FC9-9A45-461DB87D1B76}" type="pres">
      <dgm:prSet presAssocID="{B2780AC1-59FE-42AE-8738-4570CCBF1346}" presName="text_1" presStyleLbl="node1" presStyleIdx="0" presStyleCnt="1" custScaleY="106495">
        <dgm:presLayoutVars>
          <dgm:bulletEnabled val="1"/>
        </dgm:presLayoutVars>
      </dgm:prSet>
      <dgm:spPr/>
      <dgm:t>
        <a:bodyPr/>
        <a:lstStyle/>
        <a:p>
          <a:endParaRPr lang="it-IT"/>
        </a:p>
      </dgm:t>
    </dgm:pt>
    <dgm:pt modelId="{FB6B345D-587C-4E67-A2A4-14138A965799}" type="pres">
      <dgm:prSet presAssocID="{B2780AC1-59FE-42AE-8738-4570CCBF1346}" presName="accent_1" presStyleCnt="0"/>
      <dgm:spPr/>
    </dgm:pt>
    <dgm:pt modelId="{5A1CEDC7-1476-487A-A305-206BF24C0825}" type="pres">
      <dgm:prSet presAssocID="{B2780AC1-59FE-42AE-8738-4570CCBF1346}" presName="accentRepeatNode" presStyleLbl="solidFgAcc1" presStyleIdx="0" presStyleCnt="1" custScaleX="74395" custScaleY="69697"/>
      <dgm:spPr>
        <a:solidFill>
          <a:schemeClr val="bg1"/>
        </a:solidFill>
      </dgm:spPr>
    </dgm:pt>
  </dgm:ptLst>
  <dgm:cxnLst>
    <dgm:cxn modelId="{482A795A-CE50-4075-BB60-212A10B6C6A1}" type="presOf" srcId="{CDD78DA0-84CA-4015-A400-ED708859BE86}" destId="{9FAAD1B8-86D6-4066-842C-AF50175252D9}" srcOrd="0" destOrd="0" presId="urn:microsoft.com/office/officeart/2008/layout/VerticalCurvedList"/>
    <dgm:cxn modelId="{9430BE11-3BAD-4ACD-8093-B88E1976AED9}" type="presOf" srcId="{B2780AC1-59FE-42AE-8738-4570CCBF1346}" destId="{BD9DA0F8-B904-4FC9-9A45-461DB87D1B76}" srcOrd="0" destOrd="0" presId="urn:microsoft.com/office/officeart/2008/layout/VerticalCurvedList"/>
    <dgm:cxn modelId="{12BDEE77-2E9C-4C8C-B52A-85F0EC775288}" type="presOf" srcId="{2DDDDE7A-90FB-4476-80BC-41077D66BDBC}" destId="{0E6E6D6E-7DE2-4F22-915F-AAA77B20B6E0}" srcOrd="0" destOrd="0" presId="urn:microsoft.com/office/officeart/2008/layout/VerticalCurvedList"/>
    <dgm:cxn modelId="{C31F29C0-A27A-4068-9C11-2930638D72F5}" srcId="{2DDDDE7A-90FB-4476-80BC-41077D66BDBC}" destId="{B2780AC1-59FE-42AE-8738-4570CCBF1346}" srcOrd="0" destOrd="0" parTransId="{2113BD64-F6A4-4583-8CA2-64CF0D1DFAD6}" sibTransId="{CDD78DA0-84CA-4015-A400-ED708859BE86}"/>
    <dgm:cxn modelId="{DF12EFC8-35F8-431E-B6F4-FE6D43BCA338}" type="presParOf" srcId="{0E6E6D6E-7DE2-4F22-915F-AAA77B20B6E0}" destId="{07EC7026-FE20-465F-91BE-D2ED83BFCE86}" srcOrd="0" destOrd="0" presId="urn:microsoft.com/office/officeart/2008/layout/VerticalCurvedList"/>
    <dgm:cxn modelId="{C4704969-6B57-4D9A-964A-4F33B50E04DF}" type="presParOf" srcId="{07EC7026-FE20-465F-91BE-D2ED83BFCE86}" destId="{3B414662-B440-4E1F-9353-6B0A25902FB7}" srcOrd="0" destOrd="0" presId="urn:microsoft.com/office/officeart/2008/layout/VerticalCurvedList"/>
    <dgm:cxn modelId="{60EE94AF-0C3B-4F09-9B9B-DC8A0B5868A7}" type="presParOf" srcId="{3B414662-B440-4E1F-9353-6B0A25902FB7}" destId="{736B3DE6-08AD-49CD-8480-921BF7A96DA2}" srcOrd="0" destOrd="0" presId="urn:microsoft.com/office/officeart/2008/layout/VerticalCurvedList"/>
    <dgm:cxn modelId="{73F62FB2-DCE0-477A-AC1C-149FFC8329F5}" type="presParOf" srcId="{3B414662-B440-4E1F-9353-6B0A25902FB7}" destId="{9FAAD1B8-86D6-4066-842C-AF50175252D9}" srcOrd="1" destOrd="0" presId="urn:microsoft.com/office/officeart/2008/layout/VerticalCurvedList"/>
    <dgm:cxn modelId="{BF99B841-0208-45C7-8476-D4B6D57A854A}" type="presParOf" srcId="{3B414662-B440-4E1F-9353-6B0A25902FB7}" destId="{49A4FFF2-85F2-4509-AF18-555DD04FA95F}" srcOrd="2" destOrd="0" presId="urn:microsoft.com/office/officeart/2008/layout/VerticalCurvedList"/>
    <dgm:cxn modelId="{59B32A65-8868-48EE-948E-1481AD9E8116}" type="presParOf" srcId="{3B414662-B440-4E1F-9353-6B0A25902FB7}" destId="{458018C2-9A74-423D-9803-D6CD51C07317}" srcOrd="3" destOrd="0" presId="urn:microsoft.com/office/officeart/2008/layout/VerticalCurvedList"/>
    <dgm:cxn modelId="{8ACEBE86-8E05-4FE9-9975-876E5E13C51D}" type="presParOf" srcId="{07EC7026-FE20-465F-91BE-D2ED83BFCE86}" destId="{BD9DA0F8-B904-4FC9-9A45-461DB87D1B76}" srcOrd="1" destOrd="0" presId="urn:microsoft.com/office/officeart/2008/layout/VerticalCurvedList"/>
    <dgm:cxn modelId="{488AD917-B651-49FC-9F6B-B93CA20FE2C1}" type="presParOf" srcId="{07EC7026-FE20-465F-91BE-D2ED83BFCE86}" destId="{FB6B345D-587C-4E67-A2A4-14138A965799}" srcOrd="2" destOrd="0" presId="urn:microsoft.com/office/officeart/2008/layout/VerticalCurvedList"/>
    <dgm:cxn modelId="{FFA63CC0-5AF4-4D0D-AC62-D1D3AFE35619}" type="presParOf" srcId="{FB6B345D-587C-4E67-A2A4-14138A965799}" destId="{5A1CEDC7-1476-487A-A305-206BF24C082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28CDBAF9-44C6-4E65-8B07-29440E811F50}">
      <dgm:prSet/>
      <dgm:spPr/>
      <dgm:t>
        <a:bodyPr/>
        <a:lstStyle/>
        <a:p>
          <a:pPr marL="0" lvl="0" defTabSz="800100">
            <a:lnSpc>
              <a:spcPct val="90000"/>
            </a:lnSpc>
            <a:spcBef>
              <a:spcPct val="0"/>
            </a:spcBef>
            <a:spcAft>
              <a:spcPct val="35000"/>
            </a:spcAft>
            <a:buNone/>
          </a:pPr>
          <a:r>
            <a:rPr lang="it-IT" b="1" cap="small" dirty="0">
              <a:solidFill>
                <a:srgbClr val="005677"/>
              </a:solidFill>
              <a:latin typeface="Calibri"/>
            </a:rPr>
            <a:t>il portale, in relazione a ciascuna categoria di richiedenti e in considerazione delle particolarità delle casistiche, </a:t>
          </a:r>
          <a:r>
            <a:rPr lang="it-IT" b="1" cap="small" dirty="0">
              <a:solidFill>
                <a:srgbClr val="005677"/>
              </a:solidFill>
            </a:rPr>
            <a:t>consentirà </a:t>
          </a:r>
          <a:r>
            <a:rPr lang="it-IT" b="1" cap="small" dirty="0">
              <a:solidFill>
                <a:srgbClr val="005677"/>
              </a:solidFill>
              <a:latin typeface="Calibri"/>
            </a:rPr>
            <a:t>di indicare la «non obbligatorietà» o «l’esenzione giustificata» da un determinato requisito</a:t>
          </a:r>
        </a:p>
      </dgm:t>
    </dgm:pt>
    <dgm:pt modelId="{52C86590-D0C6-4D9A-AF76-725A3E7E25B7}" type="parTrans" cxnId="{36A06429-5BBF-47E1-9022-D9DFF735F822}">
      <dgm:prSet/>
      <dgm:spPr/>
      <dgm:t>
        <a:bodyPr/>
        <a:lstStyle/>
        <a:p>
          <a:endParaRPr lang="it-IT"/>
        </a:p>
      </dgm:t>
    </dgm:pt>
    <dgm:pt modelId="{26266B10-6208-415C-BD6B-84AEF0EBCF7F}" type="sibTrans" cxnId="{36A06429-5BBF-47E1-9022-D9DFF735F822}">
      <dgm:prSet/>
      <dgm:spPr/>
      <dgm:t>
        <a:bodyPr/>
        <a:lstStyle/>
        <a:p>
          <a:endParaRPr lang="it-IT"/>
        </a:p>
      </dgm:t>
    </dgm:pt>
    <dgm:pt modelId="{86C0621C-485F-40FC-AFEB-90D0A887C492}">
      <dgm:prSet/>
      <dgm:spPr/>
      <dgm:t>
        <a:bodyPr/>
        <a:lstStyle/>
        <a:p>
          <a:r>
            <a:rPr lang="it-IT" b="1" cap="small" baseline="0" dirty="0">
              <a:solidFill>
                <a:srgbClr val="005677"/>
              </a:solidFill>
              <a:latin typeface="+mn-lt"/>
              <a:ea typeface="+mn-ea"/>
              <a:cs typeface="+mn-cs"/>
            </a:rPr>
            <a:t>con riferimento alla regolarità contributiva e fiscale (lett. c) ed e)) la dichiarazione attiene alla circostanza di essere in regola con gli adempimenti richiesti dalla relativa disciplina normativa vigente ai </a:t>
          </a:r>
          <a:r>
            <a:rPr lang="it-IT" b="1" cap="small" baseline="0" dirty="0" smtClean="0">
              <a:solidFill>
                <a:srgbClr val="005677"/>
              </a:solidFill>
              <a:latin typeface="+mn-lt"/>
              <a:ea typeface="+mn-ea"/>
              <a:cs typeface="+mn-cs"/>
            </a:rPr>
            <a:t>fini </a:t>
          </a:r>
          <a:r>
            <a:rPr lang="it-IT" b="1" cap="small" baseline="0" dirty="0">
              <a:solidFill>
                <a:srgbClr val="005677"/>
              </a:solidFill>
              <a:latin typeface="+mn-lt"/>
              <a:ea typeface="+mn-ea"/>
              <a:cs typeface="+mn-cs"/>
            </a:rPr>
            <a:t>del rilascio della relativa certificazione</a:t>
          </a:r>
        </a:p>
      </dgm:t>
    </dgm:pt>
    <dgm:pt modelId="{DAB6B8F9-D1FA-4532-A9DC-206696F662ED}" type="parTrans" cxnId="{97CBF2E9-7EB1-46A8-BA5E-CF67ED74F22A}">
      <dgm:prSet/>
      <dgm:spPr/>
      <dgm:t>
        <a:bodyPr/>
        <a:lstStyle/>
        <a:p>
          <a:endParaRPr lang="it-IT"/>
        </a:p>
      </dgm:t>
    </dgm:pt>
    <dgm:pt modelId="{17216A99-D39B-42D1-97C2-AB37A5C38B29}" type="sibTrans" cxnId="{97CBF2E9-7EB1-46A8-BA5E-CF67ED74F22A}">
      <dgm:prSet/>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2"/>
      <dgm:spPr/>
    </dgm:pt>
    <dgm:pt modelId="{9FAAD1B8-86D6-4066-842C-AF50175252D9}" type="pres">
      <dgm:prSet presAssocID="{2DDDDE7A-90FB-4476-80BC-41077D66BDBC}" presName="conn" presStyleLbl="parChTrans1D2" presStyleIdx="0" presStyleCnt="1"/>
      <dgm:spPr/>
      <dgm:t>
        <a:bodyPr/>
        <a:lstStyle/>
        <a:p>
          <a:endParaRPr lang="it-IT"/>
        </a:p>
      </dgm:t>
    </dgm:pt>
    <dgm:pt modelId="{49A4FFF2-85F2-4509-AF18-555DD04FA95F}" type="pres">
      <dgm:prSet presAssocID="{2DDDDE7A-90FB-4476-80BC-41077D66BDBC}" presName="extraNode" presStyleLbl="node1" presStyleIdx="0" presStyleCnt="2"/>
      <dgm:spPr/>
    </dgm:pt>
    <dgm:pt modelId="{458018C2-9A74-423D-9803-D6CD51C07317}" type="pres">
      <dgm:prSet presAssocID="{2DDDDE7A-90FB-4476-80BC-41077D66BDBC}" presName="dstNode" presStyleLbl="node1" presStyleIdx="0" presStyleCnt="2"/>
      <dgm:spPr/>
    </dgm:pt>
    <dgm:pt modelId="{ACEFB202-88D9-4872-B06D-B70EABF1EE2D}" type="pres">
      <dgm:prSet presAssocID="{28CDBAF9-44C6-4E65-8B07-29440E811F50}" presName="text_1" presStyleLbl="node1" presStyleIdx="0" presStyleCnt="2">
        <dgm:presLayoutVars>
          <dgm:bulletEnabled val="1"/>
        </dgm:presLayoutVars>
      </dgm:prSet>
      <dgm:spPr/>
      <dgm:t>
        <a:bodyPr/>
        <a:lstStyle/>
        <a:p>
          <a:endParaRPr lang="it-IT"/>
        </a:p>
      </dgm:t>
    </dgm:pt>
    <dgm:pt modelId="{60C7D7F2-E88C-4316-BC28-816DC7858E97}" type="pres">
      <dgm:prSet presAssocID="{28CDBAF9-44C6-4E65-8B07-29440E811F50}" presName="accent_1" presStyleCnt="0"/>
      <dgm:spPr/>
    </dgm:pt>
    <dgm:pt modelId="{2049E451-2F7A-4A93-85B7-95F74BF12495}" type="pres">
      <dgm:prSet presAssocID="{28CDBAF9-44C6-4E65-8B07-29440E811F50}" presName="accentRepeatNode" presStyleLbl="solidFgAcc1" presStyleIdx="0" presStyleCnt="2"/>
      <dgm:spPr/>
    </dgm:pt>
    <dgm:pt modelId="{BF17F5F2-2BF7-431A-98F1-F0FB89CAB24C}" type="pres">
      <dgm:prSet presAssocID="{86C0621C-485F-40FC-AFEB-90D0A887C492}" presName="text_2" presStyleLbl="node1" presStyleIdx="1" presStyleCnt="2">
        <dgm:presLayoutVars>
          <dgm:bulletEnabled val="1"/>
        </dgm:presLayoutVars>
      </dgm:prSet>
      <dgm:spPr/>
      <dgm:t>
        <a:bodyPr/>
        <a:lstStyle/>
        <a:p>
          <a:endParaRPr lang="it-IT"/>
        </a:p>
      </dgm:t>
    </dgm:pt>
    <dgm:pt modelId="{0832736A-4AF9-452B-90B4-29FCBE27BF73}" type="pres">
      <dgm:prSet presAssocID="{86C0621C-485F-40FC-AFEB-90D0A887C492}" presName="accent_2" presStyleCnt="0"/>
      <dgm:spPr/>
    </dgm:pt>
    <dgm:pt modelId="{24161095-FA95-402E-9C57-9DEEF3745CA0}" type="pres">
      <dgm:prSet presAssocID="{86C0621C-485F-40FC-AFEB-90D0A887C492}" presName="accentRepeatNode" presStyleLbl="solidFgAcc1" presStyleIdx="1" presStyleCnt="2"/>
      <dgm:spPr/>
    </dgm:pt>
  </dgm:ptLst>
  <dgm:cxnLst>
    <dgm:cxn modelId="{E9B3149F-314D-4810-B0C1-853736C75EA8}" type="presOf" srcId="{26266B10-6208-415C-BD6B-84AEF0EBCF7F}" destId="{9FAAD1B8-86D6-4066-842C-AF50175252D9}" srcOrd="0" destOrd="0" presId="urn:microsoft.com/office/officeart/2008/layout/VerticalCurvedList"/>
    <dgm:cxn modelId="{36A06429-5BBF-47E1-9022-D9DFF735F822}" srcId="{2DDDDE7A-90FB-4476-80BC-41077D66BDBC}" destId="{28CDBAF9-44C6-4E65-8B07-29440E811F50}" srcOrd="0" destOrd="0" parTransId="{52C86590-D0C6-4D9A-AF76-725A3E7E25B7}" sibTransId="{26266B10-6208-415C-BD6B-84AEF0EBCF7F}"/>
    <dgm:cxn modelId="{2F111779-0C20-4DB6-8CD9-C9336C631EF2}" type="presOf" srcId="{28CDBAF9-44C6-4E65-8B07-29440E811F50}" destId="{ACEFB202-88D9-4872-B06D-B70EABF1EE2D}" srcOrd="0" destOrd="0" presId="urn:microsoft.com/office/officeart/2008/layout/VerticalCurvedList"/>
    <dgm:cxn modelId="{1279FFF2-CC9A-48A0-AAC6-97472EC8A9FF}" type="presOf" srcId="{86C0621C-485F-40FC-AFEB-90D0A887C492}" destId="{BF17F5F2-2BF7-431A-98F1-F0FB89CAB24C}" srcOrd="0" destOrd="0" presId="urn:microsoft.com/office/officeart/2008/layout/VerticalCurvedList"/>
    <dgm:cxn modelId="{4E3FE733-3E33-401D-ABC7-FDD19778B49A}" type="presOf" srcId="{2DDDDE7A-90FB-4476-80BC-41077D66BDBC}" destId="{0E6E6D6E-7DE2-4F22-915F-AAA77B20B6E0}" srcOrd="0" destOrd="0" presId="urn:microsoft.com/office/officeart/2008/layout/VerticalCurvedList"/>
    <dgm:cxn modelId="{97CBF2E9-7EB1-46A8-BA5E-CF67ED74F22A}" srcId="{2DDDDE7A-90FB-4476-80BC-41077D66BDBC}" destId="{86C0621C-485F-40FC-AFEB-90D0A887C492}" srcOrd="1" destOrd="0" parTransId="{DAB6B8F9-D1FA-4532-A9DC-206696F662ED}" sibTransId="{17216A99-D39B-42D1-97C2-AB37A5C38B29}"/>
    <dgm:cxn modelId="{63D7F141-FFBC-4F61-90FB-D489B276DF43}" type="presParOf" srcId="{0E6E6D6E-7DE2-4F22-915F-AAA77B20B6E0}" destId="{07EC7026-FE20-465F-91BE-D2ED83BFCE86}" srcOrd="0" destOrd="0" presId="urn:microsoft.com/office/officeart/2008/layout/VerticalCurvedList"/>
    <dgm:cxn modelId="{549FBF94-3548-4F48-B612-E3934B573809}" type="presParOf" srcId="{07EC7026-FE20-465F-91BE-D2ED83BFCE86}" destId="{3B414662-B440-4E1F-9353-6B0A25902FB7}" srcOrd="0" destOrd="0" presId="urn:microsoft.com/office/officeart/2008/layout/VerticalCurvedList"/>
    <dgm:cxn modelId="{FB590A05-2F43-4CC3-B6AB-F24E4409671E}" type="presParOf" srcId="{3B414662-B440-4E1F-9353-6B0A25902FB7}" destId="{736B3DE6-08AD-49CD-8480-921BF7A96DA2}" srcOrd="0" destOrd="0" presId="urn:microsoft.com/office/officeart/2008/layout/VerticalCurvedList"/>
    <dgm:cxn modelId="{DB2FAC15-32C1-40C3-87A9-27A278B7AEF4}" type="presParOf" srcId="{3B414662-B440-4E1F-9353-6B0A25902FB7}" destId="{9FAAD1B8-86D6-4066-842C-AF50175252D9}" srcOrd="1" destOrd="0" presId="urn:microsoft.com/office/officeart/2008/layout/VerticalCurvedList"/>
    <dgm:cxn modelId="{AD1BEC88-F806-420E-A3B4-2E3EB9C65F7C}" type="presParOf" srcId="{3B414662-B440-4E1F-9353-6B0A25902FB7}" destId="{49A4FFF2-85F2-4509-AF18-555DD04FA95F}" srcOrd="2" destOrd="0" presId="urn:microsoft.com/office/officeart/2008/layout/VerticalCurvedList"/>
    <dgm:cxn modelId="{B3C19CBA-831E-4F43-9722-F97E40181413}" type="presParOf" srcId="{3B414662-B440-4E1F-9353-6B0A25902FB7}" destId="{458018C2-9A74-423D-9803-D6CD51C07317}" srcOrd="3" destOrd="0" presId="urn:microsoft.com/office/officeart/2008/layout/VerticalCurvedList"/>
    <dgm:cxn modelId="{2F40436E-1768-4B0A-8F5E-74D3D9249748}" type="presParOf" srcId="{07EC7026-FE20-465F-91BE-D2ED83BFCE86}" destId="{ACEFB202-88D9-4872-B06D-B70EABF1EE2D}" srcOrd="1" destOrd="0" presId="urn:microsoft.com/office/officeart/2008/layout/VerticalCurvedList"/>
    <dgm:cxn modelId="{A3F94953-2293-4BD6-9378-6A026854948F}" type="presParOf" srcId="{07EC7026-FE20-465F-91BE-D2ED83BFCE86}" destId="{60C7D7F2-E88C-4316-BC28-816DC7858E97}" srcOrd="2" destOrd="0" presId="urn:microsoft.com/office/officeart/2008/layout/VerticalCurvedList"/>
    <dgm:cxn modelId="{ECEE17C6-D6C8-452D-B02B-48C630CA3053}" type="presParOf" srcId="{60C7D7F2-E88C-4316-BC28-816DC7858E97}" destId="{2049E451-2F7A-4A93-85B7-95F74BF12495}" srcOrd="0" destOrd="0" presId="urn:microsoft.com/office/officeart/2008/layout/VerticalCurvedList"/>
    <dgm:cxn modelId="{B58A2904-8C21-48D6-B23A-5A3CFA020B64}" type="presParOf" srcId="{07EC7026-FE20-465F-91BE-D2ED83BFCE86}" destId="{BF17F5F2-2BF7-431A-98F1-F0FB89CAB24C}" srcOrd="3" destOrd="0" presId="urn:microsoft.com/office/officeart/2008/layout/VerticalCurvedList"/>
    <dgm:cxn modelId="{AED63A03-10C7-451F-8ED4-898DAB03A131}" type="presParOf" srcId="{07EC7026-FE20-465F-91BE-D2ED83BFCE86}" destId="{0832736A-4AF9-452B-90B4-29FCBE27BF73}" srcOrd="4" destOrd="0" presId="urn:microsoft.com/office/officeart/2008/layout/VerticalCurvedList"/>
    <dgm:cxn modelId="{BC781D4A-9D14-452D-BA59-6C4A643FBA0C}" type="presParOf" srcId="{0832736A-4AF9-452B-90B4-29FCBE27BF73}" destId="{24161095-FA95-402E-9C57-9DEEF3745CA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0"/>
      <dgm:spPr/>
    </dgm:pt>
    <dgm:pt modelId="{9FAAD1B8-86D6-4066-842C-AF50175252D9}" type="pres">
      <dgm:prSet presAssocID="{2DDDDE7A-90FB-4476-80BC-41077D66BDBC}" presName="conn" presStyleLbl="parChTrans1D2" presStyleIdx="0" presStyleCnt="1"/>
      <dgm:spPr/>
    </dgm:pt>
    <dgm:pt modelId="{49A4FFF2-85F2-4509-AF18-555DD04FA95F}" type="pres">
      <dgm:prSet presAssocID="{2DDDDE7A-90FB-4476-80BC-41077D66BDBC}" presName="extraNode" presStyleLbl="node1" presStyleIdx="0" presStyleCnt="0"/>
      <dgm:spPr/>
    </dgm:pt>
    <dgm:pt modelId="{458018C2-9A74-423D-9803-D6CD51C07317}" type="pres">
      <dgm:prSet presAssocID="{2DDDDE7A-90FB-4476-80BC-41077D66BDBC}" presName="dstNode" presStyleLbl="node1" presStyleIdx="0" presStyleCnt="0"/>
      <dgm:spPr/>
    </dgm:pt>
  </dgm:ptLst>
  <dgm:cxnLst>
    <dgm:cxn modelId="{0911B833-4527-462D-9745-36CBE6F802BB}" type="presOf" srcId="{2DDDDE7A-90FB-4476-80BC-41077D66BDBC}" destId="{0E6E6D6E-7DE2-4F22-915F-AAA77B20B6E0}" srcOrd="0" destOrd="0" presId="urn:microsoft.com/office/officeart/2008/layout/VerticalCurvedList"/>
    <dgm:cxn modelId="{8B4DEB49-2DE6-4752-A4A7-AB03D4322777}" type="presParOf" srcId="{0E6E6D6E-7DE2-4F22-915F-AAA77B20B6E0}" destId="{07EC7026-FE20-465F-91BE-D2ED83BFCE86}" srcOrd="0" destOrd="0" presId="urn:microsoft.com/office/officeart/2008/layout/VerticalCurvedList"/>
    <dgm:cxn modelId="{FC4B1B95-56E4-4BD8-94EE-E3DDCC012B2E}" type="presParOf" srcId="{07EC7026-FE20-465F-91BE-D2ED83BFCE86}" destId="{3B414662-B440-4E1F-9353-6B0A25902FB7}" srcOrd="0" destOrd="0" presId="urn:microsoft.com/office/officeart/2008/layout/VerticalCurvedList"/>
    <dgm:cxn modelId="{509591AB-80F4-455A-B7B6-0F2F64B08B06}" type="presParOf" srcId="{3B414662-B440-4E1F-9353-6B0A25902FB7}" destId="{736B3DE6-08AD-49CD-8480-921BF7A96DA2}" srcOrd="0" destOrd="0" presId="urn:microsoft.com/office/officeart/2008/layout/VerticalCurvedList"/>
    <dgm:cxn modelId="{EB18C466-76CD-4442-8C65-5B3C78C90559}" type="presParOf" srcId="{3B414662-B440-4E1F-9353-6B0A25902FB7}" destId="{9FAAD1B8-86D6-4066-842C-AF50175252D9}" srcOrd="1" destOrd="0" presId="urn:microsoft.com/office/officeart/2008/layout/VerticalCurvedList"/>
    <dgm:cxn modelId="{E15A6622-55BE-4211-AC1E-1E62AFC676F2}" type="presParOf" srcId="{3B414662-B440-4E1F-9353-6B0A25902FB7}" destId="{49A4FFF2-85F2-4509-AF18-555DD04FA95F}" srcOrd="2" destOrd="0" presId="urn:microsoft.com/office/officeart/2008/layout/VerticalCurvedList"/>
    <dgm:cxn modelId="{9CFD88C5-6CDE-4A02-A3DA-018DF40472A8}" type="presParOf" srcId="{3B414662-B440-4E1F-9353-6B0A25902FB7}" destId="{458018C2-9A74-423D-9803-D6CD51C07317}" srcOrd="3"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8DF434-6FA4-4AE2-B9BA-EFC176BF5862}"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it-IT"/>
        </a:p>
      </dgm:t>
    </dgm:pt>
    <dgm:pt modelId="{2CC37914-5362-4390-A47F-0211ADD5AE45}">
      <dgm:prSet phldrT="[Testo]" custT="1"/>
      <dgm:spPr/>
      <dgm: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iscrizione alla camera di commercio, industria, artigianato e agricoltura</a:t>
          </a:r>
        </a:p>
      </dgm:t>
    </dgm:pt>
    <dgm:pt modelId="{EFA860EE-B9AD-42E4-8252-EC1CA4CB75D1}" type="parTrans" cxnId="{D70F09CE-2CC5-4715-A8B9-FA741F1E3AC0}">
      <dgm:prSet/>
      <dgm:spPr/>
      <dgm:t>
        <a:bodyPr/>
        <a:lstStyle/>
        <a:p>
          <a:endParaRPr lang="it-IT"/>
        </a:p>
      </dgm:t>
    </dgm:pt>
    <dgm:pt modelId="{362DF3E7-DD54-4898-A73B-E09ECF4358F1}" type="sibTrans" cxnId="{D70F09CE-2CC5-4715-A8B9-FA741F1E3AC0}">
      <dgm:prSet/>
      <dgm:spPr/>
      <dgm:t>
        <a:bodyPr/>
        <a:lstStyle/>
        <a:p>
          <a:endParaRPr lang="it-IT"/>
        </a:p>
      </dgm:t>
    </dgm:pt>
    <dgm:pt modelId="{917D345E-4F08-4ED1-96FA-779825B708F6}">
      <dgm:prSet phldrT="[Testo]" custT="1"/>
      <dgm:spPr/>
      <dgm:t>
        <a:bodyPr/>
        <a:lstStyle/>
        <a:p>
          <a:pPr marL="0" indent="0" algn="l"/>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durc</a:t>
          </a:r>
          <a:r>
            <a:rPr lang="it-IT" sz="1400" b="1" kern="1200" cap="small" dirty="0">
              <a:solidFill>
                <a:srgbClr val="1F497D"/>
              </a:solidFill>
              <a:latin typeface="Calibri"/>
              <a:ea typeface="+mn-ea"/>
              <a:cs typeface="+mn-cs"/>
            </a:rPr>
            <a:t> in corso di validità</a:t>
          </a:r>
          <a:r>
            <a:rPr lang="it-IT" sz="1600" b="1" kern="1200" dirty="0"/>
            <a:t>		</a:t>
          </a:r>
        </a:p>
      </dgm:t>
    </dgm:pt>
    <dgm:pt modelId="{A19338B3-BA9C-4BB1-A780-72B4EFB045AE}" type="parTrans" cxnId="{FB88AADD-2D2A-4C26-BBEA-4973480979D6}">
      <dgm:prSet/>
      <dgm:spPr/>
      <dgm:t>
        <a:bodyPr/>
        <a:lstStyle/>
        <a:p>
          <a:endParaRPr lang="it-IT"/>
        </a:p>
      </dgm:t>
    </dgm:pt>
    <dgm:pt modelId="{9E244DDB-983E-476F-8283-32F26CC1E188}" type="sibTrans" cxnId="{FB88AADD-2D2A-4C26-BBEA-4973480979D6}">
      <dgm:prSet/>
      <dgm:spPr/>
      <dgm:t>
        <a:bodyPr/>
        <a:lstStyle/>
        <a:p>
          <a:endParaRPr lang="it-IT"/>
        </a:p>
      </dgm:t>
    </dgm:pt>
    <dgm:pt modelId="{624C7040-1D55-4E5D-B07E-1CC05B389C32}">
      <dgm:prSet custT="1"/>
      <dgm:spPr/>
      <dgm:t>
        <a:bodyPr/>
        <a:lstStyle/>
        <a:p>
          <a:r>
            <a:rPr lang="it-IT" sz="1400" b="1" kern="1200" cap="small" dirty="0">
              <a:solidFill>
                <a:srgbClr val="1F497D"/>
              </a:solidFill>
              <a:latin typeface="Calibri"/>
              <a:ea typeface="+mn-ea"/>
              <a:cs typeface="+mn-cs"/>
            </a:rPr>
            <a:t>possesso della certificazione di regolarità fiscale di cui all’art. 17-bis, commi 5 e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241/97, nei casi previsti dalla normativa vigente</a:t>
          </a:r>
        </a:p>
      </dgm:t>
    </dgm:pt>
    <dgm:pt modelId="{62BFECF0-50B9-4575-ADE5-159F8B6302BB}" type="parTrans" cxnId="{DA8EC6B2-DCDE-4E03-8399-1BB9D4D9765E}">
      <dgm:prSet/>
      <dgm:spPr/>
      <dgm:t>
        <a:bodyPr/>
        <a:lstStyle/>
        <a:p>
          <a:endParaRPr lang="it-IT"/>
        </a:p>
      </dgm:t>
    </dgm:pt>
    <dgm:pt modelId="{388E7E0F-A9C7-45C5-BE1D-4B7B45BE8088}" type="sibTrans" cxnId="{DA8EC6B2-DCDE-4E03-8399-1BB9D4D9765E}">
      <dgm:prSet/>
      <dgm:spPr/>
      <dgm:t>
        <a:bodyPr/>
        <a:lstStyle/>
        <a:p>
          <a:endParaRPr lang="it-IT"/>
        </a:p>
      </dgm:t>
    </dgm:pt>
    <dgm:pt modelId="{5F5E3E0D-AD03-413A-A505-617BB405A367}" type="pres">
      <dgm:prSet presAssocID="{FC8DF434-6FA4-4AE2-B9BA-EFC176BF5862}" presName="Name0" presStyleCnt="0">
        <dgm:presLayoutVars>
          <dgm:chMax val="7"/>
          <dgm:chPref val="7"/>
          <dgm:dir/>
        </dgm:presLayoutVars>
      </dgm:prSet>
      <dgm:spPr/>
      <dgm:t>
        <a:bodyPr/>
        <a:lstStyle/>
        <a:p>
          <a:endParaRPr lang="it-IT"/>
        </a:p>
      </dgm:t>
    </dgm:pt>
    <dgm:pt modelId="{3F8333F8-CFBD-48C6-83E5-F2B3FCD25446}" type="pres">
      <dgm:prSet presAssocID="{FC8DF434-6FA4-4AE2-B9BA-EFC176BF5862}" presName="Name1" presStyleCnt="0"/>
      <dgm:spPr/>
    </dgm:pt>
    <dgm:pt modelId="{7A3E2325-91FD-4B71-A86C-BB3FA4FA5FA9}" type="pres">
      <dgm:prSet presAssocID="{FC8DF434-6FA4-4AE2-B9BA-EFC176BF5862}" presName="cycle" presStyleCnt="0"/>
      <dgm:spPr/>
    </dgm:pt>
    <dgm:pt modelId="{A1C0D231-FE88-4AF9-A7ED-0B06911AEF55}" type="pres">
      <dgm:prSet presAssocID="{FC8DF434-6FA4-4AE2-B9BA-EFC176BF5862}" presName="srcNode" presStyleLbl="node1" presStyleIdx="0" presStyleCnt="3"/>
      <dgm:spPr/>
    </dgm:pt>
    <dgm:pt modelId="{9E82C93F-33C4-4D93-9FAD-C80B6BC74C12}" type="pres">
      <dgm:prSet presAssocID="{FC8DF434-6FA4-4AE2-B9BA-EFC176BF5862}" presName="conn" presStyleLbl="parChTrans1D2" presStyleIdx="0" presStyleCnt="1"/>
      <dgm:spPr/>
      <dgm:t>
        <a:bodyPr/>
        <a:lstStyle/>
        <a:p>
          <a:endParaRPr lang="it-IT"/>
        </a:p>
      </dgm:t>
    </dgm:pt>
    <dgm:pt modelId="{84507C20-6223-4348-839A-8192BE159B2B}" type="pres">
      <dgm:prSet presAssocID="{FC8DF434-6FA4-4AE2-B9BA-EFC176BF5862}" presName="extraNode" presStyleLbl="node1" presStyleIdx="0" presStyleCnt="3"/>
      <dgm:spPr/>
    </dgm:pt>
    <dgm:pt modelId="{51C315C3-7E07-4C6C-8474-2F8619958414}" type="pres">
      <dgm:prSet presAssocID="{FC8DF434-6FA4-4AE2-B9BA-EFC176BF5862}" presName="dstNode" presStyleLbl="node1" presStyleIdx="0" presStyleCnt="3"/>
      <dgm:spPr/>
    </dgm:pt>
    <dgm:pt modelId="{7E6F1F3E-BE3A-458B-A372-2D52D13E2B08}" type="pres">
      <dgm:prSet presAssocID="{2CC37914-5362-4390-A47F-0211ADD5AE45}" presName="text_1" presStyleLbl="node1" presStyleIdx="0" presStyleCnt="3">
        <dgm:presLayoutVars>
          <dgm:bulletEnabled val="1"/>
        </dgm:presLayoutVars>
      </dgm:prSet>
      <dgm:spPr/>
      <dgm:t>
        <a:bodyPr/>
        <a:lstStyle/>
        <a:p>
          <a:endParaRPr lang="it-IT"/>
        </a:p>
      </dgm:t>
    </dgm:pt>
    <dgm:pt modelId="{4B2FD304-28F6-497E-83BA-966FA790DBDA}" type="pres">
      <dgm:prSet presAssocID="{2CC37914-5362-4390-A47F-0211ADD5AE45}" presName="accent_1" presStyleCnt="0"/>
      <dgm:spPr/>
    </dgm:pt>
    <dgm:pt modelId="{C577F0F7-84EA-4E90-A5E3-74884CA915E9}" type="pres">
      <dgm:prSet presAssocID="{2CC37914-5362-4390-A47F-0211ADD5AE45}" presName="accentRepeatNode" presStyleLbl="solidFgAcc1" presStyleIdx="0" presStyleCnt="3"/>
      <dgm:spPr/>
    </dgm:pt>
    <dgm:pt modelId="{05D62F13-ADC6-4093-B867-E48BE707C358}" type="pres">
      <dgm:prSet presAssocID="{917D345E-4F08-4ED1-96FA-779825B708F6}" presName="text_2" presStyleLbl="node1" presStyleIdx="1" presStyleCnt="3">
        <dgm:presLayoutVars>
          <dgm:bulletEnabled val="1"/>
        </dgm:presLayoutVars>
      </dgm:prSet>
      <dgm:spPr/>
      <dgm:t>
        <a:bodyPr/>
        <a:lstStyle/>
        <a:p>
          <a:endParaRPr lang="it-IT"/>
        </a:p>
      </dgm:t>
    </dgm:pt>
    <dgm:pt modelId="{724638FA-D3FD-48EC-9C9A-C62C16A851A2}" type="pres">
      <dgm:prSet presAssocID="{917D345E-4F08-4ED1-96FA-779825B708F6}" presName="accent_2" presStyleCnt="0"/>
      <dgm:spPr/>
    </dgm:pt>
    <dgm:pt modelId="{3945A64D-6CD8-4760-A2A1-DD4FF6B972D5}" type="pres">
      <dgm:prSet presAssocID="{917D345E-4F08-4ED1-96FA-779825B708F6}" presName="accentRepeatNode" presStyleLbl="solidFgAcc1" presStyleIdx="1" presStyleCnt="3"/>
      <dgm:spPr/>
    </dgm:pt>
    <dgm:pt modelId="{DD7DFCCF-6000-49FE-9AC6-F15197AB603E}" type="pres">
      <dgm:prSet presAssocID="{624C7040-1D55-4E5D-B07E-1CC05B389C32}" presName="text_3" presStyleLbl="node1" presStyleIdx="2" presStyleCnt="3">
        <dgm:presLayoutVars>
          <dgm:bulletEnabled val="1"/>
        </dgm:presLayoutVars>
      </dgm:prSet>
      <dgm:spPr/>
      <dgm:t>
        <a:bodyPr/>
        <a:lstStyle/>
        <a:p>
          <a:endParaRPr lang="it-IT"/>
        </a:p>
      </dgm:t>
    </dgm:pt>
    <dgm:pt modelId="{A5DDC6D3-105C-4662-8822-40AF97EC627B}" type="pres">
      <dgm:prSet presAssocID="{624C7040-1D55-4E5D-B07E-1CC05B389C32}" presName="accent_3" presStyleCnt="0"/>
      <dgm:spPr/>
    </dgm:pt>
    <dgm:pt modelId="{F74E6ED9-C8D0-4722-80C2-0C21D1D5C11C}" type="pres">
      <dgm:prSet presAssocID="{624C7040-1D55-4E5D-B07E-1CC05B389C32}" presName="accentRepeatNode" presStyleLbl="solidFgAcc1" presStyleIdx="2" presStyleCnt="3"/>
      <dgm:spPr/>
    </dgm:pt>
  </dgm:ptLst>
  <dgm:cxnLst>
    <dgm:cxn modelId="{D70F09CE-2CC5-4715-A8B9-FA741F1E3AC0}" srcId="{FC8DF434-6FA4-4AE2-B9BA-EFC176BF5862}" destId="{2CC37914-5362-4390-A47F-0211ADD5AE45}" srcOrd="0" destOrd="0" parTransId="{EFA860EE-B9AD-42E4-8252-EC1CA4CB75D1}" sibTransId="{362DF3E7-DD54-4898-A73B-E09ECF4358F1}"/>
    <dgm:cxn modelId="{2FF41361-C798-4F1F-86CE-C709051839F4}" type="presOf" srcId="{624C7040-1D55-4E5D-B07E-1CC05B389C32}" destId="{DD7DFCCF-6000-49FE-9AC6-F15197AB603E}" srcOrd="0" destOrd="0" presId="urn:microsoft.com/office/officeart/2008/layout/VerticalCurvedList"/>
    <dgm:cxn modelId="{DA8EC6B2-DCDE-4E03-8399-1BB9D4D9765E}" srcId="{FC8DF434-6FA4-4AE2-B9BA-EFC176BF5862}" destId="{624C7040-1D55-4E5D-B07E-1CC05B389C32}" srcOrd="2" destOrd="0" parTransId="{62BFECF0-50B9-4575-ADE5-159F8B6302BB}" sibTransId="{388E7E0F-A9C7-45C5-BE1D-4B7B45BE8088}"/>
    <dgm:cxn modelId="{B3E6052D-C1C1-43C9-B022-37648505107D}" type="presOf" srcId="{917D345E-4F08-4ED1-96FA-779825B708F6}" destId="{05D62F13-ADC6-4093-B867-E48BE707C358}" srcOrd="0" destOrd="0" presId="urn:microsoft.com/office/officeart/2008/layout/VerticalCurvedList"/>
    <dgm:cxn modelId="{339C0ECF-C292-49CB-9CCC-CC625FD4A5B5}" type="presOf" srcId="{FC8DF434-6FA4-4AE2-B9BA-EFC176BF5862}" destId="{5F5E3E0D-AD03-413A-A505-617BB405A367}" srcOrd="0" destOrd="0" presId="urn:microsoft.com/office/officeart/2008/layout/VerticalCurvedList"/>
    <dgm:cxn modelId="{0B45B040-3261-4DDE-BD65-17EFC19CB083}" type="presOf" srcId="{362DF3E7-DD54-4898-A73B-E09ECF4358F1}" destId="{9E82C93F-33C4-4D93-9FAD-C80B6BC74C12}" srcOrd="0" destOrd="0" presId="urn:microsoft.com/office/officeart/2008/layout/VerticalCurvedList"/>
    <dgm:cxn modelId="{77159525-3786-4AE0-8E0D-0C407D492074}" type="presOf" srcId="{2CC37914-5362-4390-A47F-0211ADD5AE45}" destId="{7E6F1F3E-BE3A-458B-A372-2D52D13E2B08}" srcOrd="0" destOrd="0" presId="urn:microsoft.com/office/officeart/2008/layout/VerticalCurvedList"/>
    <dgm:cxn modelId="{FB88AADD-2D2A-4C26-BBEA-4973480979D6}" srcId="{FC8DF434-6FA4-4AE2-B9BA-EFC176BF5862}" destId="{917D345E-4F08-4ED1-96FA-779825B708F6}" srcOrd="1" destOrd="0" parTransId="{A19338B3-BA9C-4BB1-A780-72B4EFB045AE}" sibTransId="{9E244DDB-983E-476F-8283-32F26CC1E188}"/>
    <dgm:cxn modelId="{4D8C5CD4-1111-4961-83B7-4A7FD7881B67}" type="presParOf" srcId="{5F5E3E0D-AD03-413A-A505-617BB405A367}" destId="{3F8333F8-CFBD-48C6-83E5-F2B3FCD25446}" srcOrd="0" destOrd="0" presId="urn:microsoft.com/office/officeart/2008/layout/VerticalCurvedList"/>
    <dgm:cxn modelId="{DBFB4FEB-7AB0-4FBF-B64F-817CFF040C99}" type="presParOf" srcId="{3F8333F8-CFBD-48C6-83E5-F2B3FCD25446}" destId="{7A3E2325-91FD-4B71-A86C-BB3FA4FA5FA9}" srcOrd="0" destOrd="0" presId="urn:microsoft.com/office/officeart/2008/layout/VerticalCurvedList"/>
    <dgm:cxn modelId="{FA7A6CFA-ED6D-4FDC-993C-470BC7D75410}" type="presParOf" srcId="{7A3E2325-91FD-4B71-A86C-BB3FA4FA5FA9}" destId="{A1C0D231-FE88-4AF9-A7ED-0B06911AEF55}" srcOrd="0" destOrd="0" presId="urn:microsoft.com/office/officeart/2008/layout/VerticalCurvedList"/>
    <dgm:cxn modelId="{3B1BF244-2111-4219-BD75-119B97475126}" type="presParOf" srcId="{7A3E2325-91FD-4B71-A86C-BB3FA4FA5FA9}" destId="{9E82C93F-33C4-4D93-9FAD-C80B6BC74C12}" srcOrd="1" destOrd="0" presId="urn:microsoft.com/office/officeart/2008/layout/VerticalCurvedList"/>
    <dgm:cxn modelId="{3132B78F-4D7E-4761-8274-43FB29535607}" type="presParOf" srcId="{7A3E2325-91FD-4B71-A86C-BB3FA4FA5FA9}" destId="{84507C20-6223-4348-839A-8192BE159B2B}" srcOrd="2" destOrd="0" presId="urn:microsoft.com/office/officeart/2008/layout/VerticalCurvedList"/>
    <dgm:cxn modelId="{0FC14D8B-80A6-400C-80BF-84E02AC65B6C}" type="presParOf" srcId="{7A3E2325-91FD-4B71-A86C-BB3FA4FA5FA9}" destId="{51C315C3-7E07-4C6C-8474-2F8619958414}" srcOrd="3" destOrd="0" presId="urn:microsoft.com/office/officeart/2008/layout/VerticalCurvedList"/>
    <dgm:cxn modelId="{C5195AB7-F895-43C1-85DA-A811DE7C148D}" type="presParOf" srcId="{3F8333F8-CFBD-48C6-83E5-F2B3FCD25446}" destId="{7E6F1F3E-BE3A-458B-A372-2D52D13E2B08}" srcOrd="1" destOrd="0" presId="urn:microsoft.com/office/officeart/2008/layout/VerticalCurvedList"/>
    <dgm:cxn modelId="{C66E38FE-B7C4-4A8A-A662-F47B6B6F9F10}" type="presParOf" srcId="{3F8333F8-CFBD-48C6-83E5-F2B3FCD25446}" destId="{4B2FD304-28F6-497E-83BA-966FA790DBDA}" srcOrd="2" destOrd="0" presId="urn:microsoft.com/office/officeart/2008/layout/VerticalCurvedList"/>
    <dgm:cxn modelId="{700B28BA-AC15-4AD5-99AB-CCE90DDF17AF}" type="presParOf" srcId="{4B2FD304-28F6-497E-83BA-966FA790DBDA}" destId="{C577F0F7-84EA-4E90-A5E3-74884CA915E9}" srcOrd="0" destOrd="0" presId="urn:microsoft.com/office/officeart/2008/layout/VerticalCurvedList"/>
    <dgm:cxn modelId="{ECA41F9E-36D1-4798-A6DC-32BD31AF5A01}" type="presParOf" srcId="{3F8333F8-CFBD-48C6-83E5-F2B3FCD25446}" destId="{05D62F13-ADC6-4093-B867-E48BE707C358}" srcOrd="3" destOrd="0" presId="urn:microsoft.com/office/officeart/2008/layout/VerticalCurvedList"/>
    <dgm:cxn modelId="{B6107BA8-CB3D-4190-97C1-F78E29B72C48}" type="presParOf" srcId="{3F8333F8-CFBD-48C6-83E5-F2B3FCD25446}" destId="{724638FA-D3FD-48EC-9C9A-C62C16A851A2}" srcOrd="4" destOrd="0" presId="urn:microsoft.com/office/officeart/2008/layout/VerticalCurvedList"/>
    <dgm:cxn modelId="{37B89FD4-3D3C-4923-9AA8-4B516F0E754C}" type="presParOf" srcId="{724638FA-D3FD-48EC-9C9A-C62C16A851A2}" destId="{3945A64D-6CD8-4760-A2A1-DD4FF6B972D5}" srcOrd="0" destOrd="0" presId="urn:microsoft.com/office/officeart/2008/layout/VerticalCurvedList"/>
    <dgm:cxn modelId="{00D18390-06E9-45F8-ACCB-F3B19A029D14}" type="presParOf" srcId="{3F8333F8-CFBD-48C6-83E5-F2B3FCD25446}" destId="{DD7DFCCF-6000-49FE-9AC6-F15197AB603E}" srcOrd="5" destOrd="0" presId="urn:microsoft.com/office/officeart/2008/layout/VerticalCurvedList"/>
    <dgm:cxn modelId="{6A387F7C-5E7E-46D3-8753-EED7C3B82AF6}" type="presParOf" srcId="{3F8333F8-CFBD-48C6-83E5-F2B3FCD25446}" destId="{A5DDC6D3-105C-4662-8822-40AF97EC627B}" srcOrd="6" destOrd="0" presId="urn:microsoft.com/office/officeart/2008/layout/VerticalCurvedList"/>
    <dgm:cxn modelId="{C890B05B-2849-4F51-AE0D-D397F6036713}" type="presParOf" srcId="{A5DDC6D3-105C-4662-8822-40AF97EC627B}" destId="{F74E6ED9-C8D0-4722-80C2-0C21D1D5C11C}"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DDDDE7A-90FB-4476-80BC-41077D66BDBC}" type="doc">
      <dgm:prSet loTypeId="urn:microsoft.com/office/officeart/2008/layout/VerticalCurvedList" loCatId="list" qsTypeId="urn:microsoft.com/office/officeart/2005/8/quickstyle/simple2" qsCatId="simple" csTypeId="urn:microsoft.com/office/officeart/2005/8/colors/accent3_1" csCatId="accent3" phldr="1"/>
      <dgm:spPr/>
      <dgm:t>
        <a:bodyPr/>
        <a:lstStyle/>
        <a:p>
          <a:endParaRPr lang="it-IT"/>
        </a:p>
      </dgm:t>
    </dgm:pt>
    <dgm:pt modelId="{0E6E6D6E-7DE2-4F22-915F-AAA77B20B6E0}" type="pres">
      <dgm:prSet presAssocID="{2DDDDE7A-90FB-4476-80BC-41077D66BDBC}" presName="Name0" presStyleCnt="0">
        <dgm:presLayoutVars>
          <dgm:chMax val="7"/>
          <dgm:chPref val="7"/>
          <dgm:dir/>
        </dgm:presLayoutVars>
      </dgm:prSet>
      <dgm:spPr/>
      <dgm:t>
        <a:bodyPr/>
        <a:lstStyle/>
        <a:p>
          <a:endParaRPr lang="it-IT"/>
        </a:p>
      </dgm:t>
    </dgm:pt>
    <dgm:pt modelId="{07EC7026-FE20-465F-91BE-D2ED83BFCE86}" type="pres">
      <dgm:prSet presAssocID="{2DDDDE7A-90FB-4476-80BC-41077D66BDBC}" presName="Name1" presStyleCnt="0"/>
      <dgm:spPr/>
    </dgm:pt>
    <dgm:pt modelId="{3B414662-B440-4E1F-9353-6B0A25902FB7}" type="pres">
      <dgm:prSet presAssocID="{2DDDDE7A-90FB-4476-80BC-41077D66BDBC}" presName="cycle" presStyleCnt="0"/>
      <dgm:spPr/>
    </dgm:pt>
    <dgm:pt modelId="{736B3DE6-08AD-49CD-8480-921BF7A96DA2}" type="pres">
      <dgm:prSet presAssocID="{2DDDDE7A-90FB-4476-80BC-41077D66BDBC}" presName="srcNode" presStyleLbl="node1" presStyleIdx="0" presStyleCnt="0"/>
      <dgm:spPr/>
    </dgm:pt>
    <dgm:pt modelId="{9FAAD1B8-86D6-4066-842C-AF50175252D9}" type="pres">
      <dgm:prSet presAssocID="{2DDDDE7A-90FB-4476-80BC-41077D66BDBC}" presName="conn" presStyleLbl="parChTrans1D2" presStyleIdx="0" presStyleCnt="1"/>
      <dgm:spPr/>
    </dgm:pt>
    <dgm:pt modelId="{49A4FFF2-85F2-4509-AF18-555DD04FA95F}" type="pres">
      <dgm:prSet presAssocID="{2DDDDE7A-90FB-4476-80BC-41077D66BDBC}" presName="extraNode" presStyleLbl="node1" presStyleIdx="0" presStyleCnt="0"/>
      <dgm:spPr/>
    </dgm:pt>
    <dgm:pt modelId="{458018C2-9A74-423D-9803-D6CD51C07317}" type="pres">
      <dgm:prSet presAssocID="{2DDDDE7A-90FB-4476-80BC-41077D66BDBC}" presName="dstNode" presStyleLbl="node1" presStyleIdx="0" presStyleCnt="0"/>
      <dgm:spPr/>
    </dgm:pt>
  </dgm:ptLst>
  <dgm:cxnLst>
    <dgm:cxn modelId="{CF2407A9-14EE-412E-A568-42C84C27221B}" type="presOf" srcId="{2DDDDE7A-90FB-4476-80BC-41077D66BDBC}" destId="{0E6E6D6E-7DE2-4F22-915F-AAA77B20B6E0}" srcOrd="0" destOrd="0" presId="urn:microsoft.com/office/officeart/2008/layout/VerticalCurvedList"/>
    <dgm:cxn modelId="{8BD89EFE-EA32-483E-B7A6-A2235BBEDD34}" type="presParOf" srcId="{0E6E6D6E-7DE2-4F22-915F-AAA77B20B6E0}" destId="{07EC7026-FE20-465F-91BE-D2ED83BFCE86}" srcOrd="0" destOrd="0" presId="urn:microsoft.com/office/officeart/2008/layout/VerticalCurvedList"/>
    <dgm:cxn modelId="{0CB465CB-27E9-4481-878E-4C29D076D2D0}" type="presParOf" srcId="{07EC7026-FE20-465F-91BE-D2ED83BFCE86}" destId="{3B414662-B440-4E1F-9353-6B0A25902FB7}" srcOrd="0" destOrd="0" presId="urn:microsoft.com/office/officeart/2008/layout/VerticalCurvedList"/>
    <dgm:cxn modelId="{98B61453-51F4-4B18-A57F-8B6C927C87A9}" type="presParOf" srcId="{3B414662-B440-4E1F-9353-6B0A25902FB7}" destId="{736B3DE6-08AD-49CD-8480-921BF7A96DA2}" srcOrd="0" destOrd="0" presId="urn:microsoft.com/office/officeart/2008/layout/VerticalCurvedList"/>
    <dgm:cxn modelId="{E18F3D29-134A-44F4-ACAD-131913BD3D4C}" type="presParOf" srcId="{3B414662-B440-4E1F-9353-6B0A25902FB7}" destId="{9FAAD1B8-86D6-4066-842C-AF50175252D9}" srcOrd="1" destOrd="0" presId="urn:microsoft.com/office/officeart/2008/layout/VerticalCurvedList"/>
    <dgm:cxn modelId="{7C23F137-61CD-4547-918B-C1F3E5176D76}" type="presParOf" srcId="{3B414662-B440-4E1F-9353-6B0A25902FB7}" destId="{49A4FFF2-85F2-4509-AF18-555DD04FA95F}" srcOrd="2" destOrd="0" presId="urn:microsoft.com/office/officeart/2008/layout/VerticalCurvedList"/>
    <dgm:cxn modelId="{238E2715-D2AA-4CBC-8CF9-9A8DF4A9468A}" type="presParOf" srcId="{3B414662-B440-4E1F-9353-6B0A25902FB7}" destId="{458018C2-9A74-423D-9803-D6CD51C07317}" srcOrd="3"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1524063" y="-251262"/>
          <a:ext cx="1931960" cy="1931960"/>
        </a:xfrm>
        <a:prstGeom prst="blockArc">
          <a:avLst>
            <a:gd name="adj1" fmla="val 18900000"/>
            <a:gd name="adj2" fmla="val 2700000"/>
            <a:gd name="adj3" fmla="val 1118"/>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DA0F8-B904-4FC9-9A45-461DB87D1B76}">
      <dsp:nvSpPr>
        <dsp:cNvPr id="0" name=""/>
        <dsp:cNvSpPr/>
      </dsp:nvSpPr>
      <dsp:spPr>
        <a:xfrm>
          <a:off x="308580" y="210334"/>
          <a:ext cx="7324613" cy="1008766"/>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67307" tIns="45720" rIns="45720" bIns="45720" numCol="1" spcCol="1270" anchor="ctr" anchorCtr="0">
          <a:noAutofit/>
        </a:bodyPr>
        <a:lstStyle/>
        <a:p>
          <a:pPr lvl="0" algn="l" defTabSz="800100">
            <a:lnSpc>
              <a:spcPct val="90000"/>
            </a:lnSpc>
            <a:spcBef>
              <a:spcPct val="0"/>
            </a:spcBef>
            <a:spcAft>
              <a:spcPct val="35000"/>
            </a:spcAft>
          </a:pPr>
          <a:endParaRPr lang="it-IT" sz="1800" b="1" kern="1200" cap="small" baseline="0" dirty="0">
            <a:solidFill>
              <a:schemeClr val="tx2"/>
            </a:solidFill>
            <a:latin typeface="+mn-lt"/>
            <a:ea typeface="+mn-ea"/>
            <a:cs typeface="+mn-cs"/>
          </a:endParaRPr>
        </a:p>
        <a:p>
          <a:pPr lvl="0" algn="l" defTabSz="800100">
            <a:lnSpc>
              <a:spcPct val="90000"/>
            </a:lnSpc>
            <a:spcBef>
              <a:spcPct val="0"/>
            </a:spcBef>
            <a:spcAft>
              <a:spcPct val="35000"/>
            </a:spcAft>
          </a:pPr>
          <a:r>
            <a:rPr lang="it-IT" sz="1800" b="1" kern="1200" cap="small" baseline="0" dirty="0">
              <a:solidFill>
                <a:schemeClr val="tx2"/>
              </a:solidFill>
              <a:latin typeface="+mn-lt"/>
              <a:ea typeface="+mn-ea"/>
              <a:cs typeface="+mn-cs"/>
            </a:rPr>
            <a:t>imprese e lavoratori autonomi che operano nei cantieri temporanei o mobili (di cui all’art.89, co.1, lett. a) del TUSL, ad esclusione di coloro che effettuano mere forniture o prestazioni di natura intellettuale</a:t>
          </a:r>
        </a:p>
        <a:p>
          <a:pPr lvl="0" algn="l" defTabSz="800100">
            <a:lnSpc>
              <a:spcPct val="90000"/>
            </a:lnSpc>
            <a:spcBef>
              <a:spcPct val="0"/>
            </a:spcBef>
            <a:spcAft>
              <a:spcPct val="35000"/>
            </a:spcAft>
          </a:pPr>
          <a:endParaRPr lang="it-IT" sz="1800" b="1" kern="1200" cap="small" baseline="0" dirty="0">
            <a:solidFill>
              <a:schemeClr val="tx2"/>
            </a:solidFill>
            <a:latin typeface="+mn-lt"/>
            <a:ea typeface="+mn-ea"/>
            <a:cs typeface="+mn-cs"/>
          </a:endParaRPr>
        </a:p>
      </dsp:txBody>
      <dsp:txXfrm>
        <a:off x="308580" y="210334"/>
        <a:ext cx="7324613" cy="1008766"/>
      </dsp:txXfrm>
    </dsp:sp>
    <dsp:sp modelId="{5A1CEDC7-1476-487A-A305-206BF24C0825}">
      <dsp:nvSpPr>
        <dsp:cNvPr id="0" name=""/>
        <dsp:cNvSpPr/>
      </dsp:nvSpPr>
      <dsp:spPr>
        <a:xfrm>
          <a:off x="-43633" y="275236"/>
          <a:ext cx="878961" cy="878961"/>
        </a:xfrm>
        <a:prstGeom prst="ellipse">
          <a:avLst/>
        </a:prstGeom>
        <a:solidFill>
          <a:schemeClr val="bg1"/>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2C93F-33C4-4D93-9FAD-C80B6BC74C12}">
      <dsp:nvSpPr>
        <dsp:cNvPr id="0" name=""/>
        <dsp:cNvSpPr/>
      </dsp:nvSpPr>
      <dsp:spPr>
        <a:xfrm>
          <a:off x="-2436227" y="-376318"/>
          <a:ext cx="2909138" cy="2909138"/>
        </a:xfrm>
        <a:prstGeom prst="blockArc">
          <a:avLst>
            <a:gd name="adj1" fmla="val 18900000"/>
            <a:gd name="adj2" fmla="val 2700000"/>
            <a:gd name="adj3" fmla="val 742"/>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FA616D-0F89-4F76-A267-AED2130C8029}">
      <dsp:nvSpPr>
        <dsp:cNvPr id="0" name=""/>
        <dsp:cNvSpPr/>
      </dsp:nvSpPr>
      <dsp:spPr>
        <a:xfrm>
          <a:off x="304022" y="215650"/>
          <a:ext cx="7406878"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lvl="0" algn="l" defTabSz="622300">
            <a:lnSpc>
              <a:spcPct val="90000"/>
            </a:lnSpc>
            <a:spcBef>
              <a:spcPct val="0"/>
            </a:spcBef>
            <a:spcAft>
              <a:spcPct val="35000"/>
            </a:spcAft>
            <a:buClrTx/>
            <a:buSzTx/>
            <a:buFont typeface="Wingdings" panose="05000000000000000000" pitchFamily="2" charset="2"/>
            <a:buChar char="ü"/>
          </a:pPr>
          <a:r>
            <a:rPr lang="it-IT" sz="1400" b="1" kern="1200" cap="small" dirty="0">
              <a:solidFill>
                <a:srgbClr val="1F497D"/>
              </a:solidFill>
              <a:latin typeface="Calibri"/>
              <a:ea typeface="+mn-ea"/>
              <a:cs typeface="+mn-cs"/>
            </a:rPr>
            <a:t>adempimento, da parte dei datori di lavoro, dei dirigenti, dei preposti, dei lavoratori autonomi e dei prestatori di lavoro, degli obblighi formativi previsti dal </a:t>
          </a:r>
          <a:r>
            <a:rPr lang="it-IT" sz="1400" b="1" kern="1200" cap="small" dirty="0" err="1">
              <a:solidFill>
                <a:srgbClr val="1F497D"/>
              </a:solidFill>
              <a:latin typeface="Calibri"/>
              <a:ea typeface="+mn-ea"/>
              <a:cs typeface="+mn-cs"/>
            </a:rPr>
            <a:t>tusl</a:t>
          </a:r>
          <a:endParaRPr lang="it-IT" sz="1400" b="1" kern="1200" cap="small" dirty="0">
            <a:solidFill>
              <a:srgbClr val="1F497D"/>
            </a:solidFill>
            <a:latin typeface="Calibri"/>
            <a:ea typeface="+mn-ea"/>
            <a:cs typeface="+mn-cs"/>
          </a:endParaRPr>
        </a:p>
      </dsp:txBody>
      <dsp:txXfrm>
        <a:off x="304022" y="215650"/>
        <a:ext cx="7406878" cy="431300"/>
      </dsp:txXfrm>
    </dsp:sp>
    <dsp:sp modelId="{DB9C30F2-E225-4CE8-A626-FA8C946F819A}">
      <dsp:nvSpPr>
        <dsp:cNvPr id="0" name=""/>
        <dsp:cNvSpPr/>
      </dsp:nvSpPr>
      <dsp:spPr>
        <a:xfrm>
          <a:off x="34459" y="161737"/>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F7962E-F978-41FE-A8CF-A86C13C3BC56}">
      <dsp:nvSpPr>
        <dsp:cNvPr id="0" name=""/>
        <dsp:cNvSpPr/>
      </dsp:nvSpPr>
      <dsp:spPr>
        <a:xfrm>
          <a:off x="457175" y="844939"/>
          <a:ext cx="7250101"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dvr</a:t>
          </a:r>
          <a:r>
            <a:rPr lang="it-IT" sz="1400" b="1" kern="1200" cap="small" dirty="0">
              <a:solidFill>
                <a:srgbClr val="1F497D"/>
              </a:solidFill>
              <a:latin typeface="Calibri"/>
              <a:ea typeface="+mn-ea"/>
              <a:cs typeface="+mn-cs"/>
            </a:rPr>
            <a:t>, nei casi previsti dalla normativa vigente</a:t>
          </a:r>
        </a:p>
      </dsp:txBody>
      <dsp:txXfrm>
        <a:off x="457175" y="844939"/>
        <a:ext cx="7250101" cy="431300"/>
      </dsp:txXfrm>
    </dsp:sp>
    <dsp:sp modelId="{7E8D2B15-9DF1-469F-B16F-F8D2562991D0}">
      <dsp:nvSpPr>
        <dsp:cNvPr id="0" name=""/>
        <dsp:cNvSpPr/>
      </dsp:nvSpPr>
      <dsp:spPr>
        <a:xfrm>
          <a:off x="191237" y="808688"/>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02853A-CE57-49CF-98EA-36CCD9562835}">
      <dsp:nvSpPr>
        <dsp:cNvPr id="0" name=""/>
        <dsp:cNvSpPr/>
      </dsp:nvSpPr>
      <dsp:spPr>
        <a:xfrm>
          <a:off x="304022" y="1509551"/>
          <a:ext cx="7406878"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avvenuta designazione del </a:t>
          </a:r>
          <a:r>
            <a:rPr lang="it-IT" sz="1400" b="1" kern="1200" cap="small" dirty="0" err="1">
              <a:solidFill>
                <a:srgbClr val="1F497D"/>
              </a:solidFill>
              <a:latin typeface="Calibri"/>
              <a:ea typeface="+mn-ea"/>
              <a:cs typeface="+mn-cs"/>
            </a:rPr>
            <a:t>rspp</a:t>
          </a:r>
          <a:r>
            <a:rPr lang="it-IT" sz="1400" b="1" kern="1200" cap="small" dirty="0">
              <a:solidFill>
                <a:srgbClr val="1F497D"/>
              </a:solidFill>
              <a:latin typeface="Calibri"/>
              <a:ea typeface="+mn-ea"/>
              <a:cs typeface="+mn-cs"/>
            </a:rPr>
            <a:t>, nei casi previsti dalla normativa vigente</a:t>
          </a:r>
        </a:p>
      </dsp:txBody>
      <dsp:txXfrm>
        <a:off x="304022" y="1509551"/>
        <a:ext cx="7406878" cy="431300"/>
      </dsp:txXfrm>
    </dsp:sp>
    <dsp:sp modelId="{186560E6-9E8E-4873-A726-9247248026BD}">
      <dsp:nvSpPr>
        <dsp:cNvPr id="0" name=""/>
        <dsp:cNvSpPr/>
      </dsp:nvSpPr>
      <dsp:spPr>
        <a:xfrm>
          <a:off x="34459" y="1455638"/>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1657432" y="-280715"/>
          <a:ext cx="2162101" cy="2162101"/>
        </a:xfrm>
        <a:prstGeom prst="blockArc">
          <a:avLst>
            <a:gd name="adj1" fmla="val 18900000"/>
            <a:gd name="adj2" fmla="val 2700000"/>
            <a:gd name="adj3" fmla="val 999"/>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C8716-4B0B-417B-9CEB-E942BDD39754}">
      <dsp:nvSpPr>
        <dsp:cNvPr id="0" name=""/>
        <dsp:cNvSpPr/>
      </dsp:nvSpPr>
      <dsp:spPr>
        <a:xfrm>
          <a:off x="491689" y="152563"/>
          <a:ext cx="7563526" cy="1295543"/>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266" tIns="35560" rIns="35560" bIns="35560" numCol="1" spcCol="1270" anchor="ctr" anchorCtr="0">
          <a:noAutofit/>
        </a:bodyPr>
        <a:lstStyle/>
        <a:p>
          <a:pPr marL="0" lvl="0" algn="l" defTabSz="800100">
            <a:lnSpc>
              <a:spcPct val="90000"/>
            </a:lnSpc>
            <a:spcBef>
              <a:spcPct val="0"/>
            </a:spcBef>
            <a:spcAft>
              <a:spcPct val="35000"/>
            </a:spcAft>
            <a:buNone/>
          </a:pPr>
          <a:endParaRPr lang="it-IT" sz="1400" b="1" kern="1200" cap="small" baseline="0" dirty="0" smtClean="0">
            <a:solidFill>
              <a:srgbClr val="005677"/>
            </a:solidFill>
            <a:latin typeface="+mn-lt"/>
            <a:ea typeface="+mn-ea"/>
            <a:cs typeface="+mn-cs"/>
          </a:endParaRPr>
        </a:p>
        <a:p>
          <a:pPr marL="0" lvl="0" algn="l" defTabSz="800100">
            <a:lnSpc>
              <a:spcPct val="90000"/>
            </a:lnSpc>
            <a:spcBef>
              <a:spcPct val="0"/>
            </a:spcBef>
            <a:spcAft>
              <a:spcPct val="35000"/>
            </a:spcAft>
            <a:buNone/>
          </a:pPr>
          <a:r>
            <a:rPr lang="it-IT" sz="1400" b="1" kern="1200" cap="small" baseline="0" dirty="0" smtClean="0">
              <a:solidFill>
                <a:srgbClr val="005677"/>
              </a:solidFill>
              <a:latin typeface="+mn-lt"/>
              <a:ea typeface="+mn-ea"/>
              <a:cs typeface="+mn-cs"/>
            </a:rPr>
            <a:t>qualora </a:t>
          </a:r>
          <a:r>
            <a:rPr lang="it-IT" sz="1400" b="1" kern="1200" cap="small" baseline="0" dirty="0">
              <a:solidFill>
                <a:srgbClr val="005677"/>
              </a:solidFill>
              <a:latin typeface="+mn-lt"/>
              <a:ea typeface="+mn-ea"/>
              <a:cs typeface="+mn-cs"/>
            </a:rPr>
            <a:t>la richiesta sia effettuata da soggetti delegati, gli stessi dovranno munirsi delle dichiarazioni rilasciate dal legale rappresentante dell’impresa o dal lavoratore autonomo relative al possesso dei requisiti, le quali potranno essere richieste in caso di eventuali accertamenti (circ. n. 4/2024)</a:t>
          </a:r>
        </a:p>
        <a:p>
          <a:pPr marL="0" lvl="0" algn="l" defTabSz="800100">
            <a:lnSpc>
              <a:spcPct val="90000"/>
            </a:lnSpc>
            <a:spcBef>
              <a:spcPct val="0"/>
            </a:spcBef>
            <a:spcAft>
              <a:spcPct val="35000"/>
            </a:spcAft>
            <a:buNone/>
          </a:pPr>
          <a:endParaRPr lang="it-IT" sz="1200" b="1" kern="1200" cap="small" baseline="0" dirty="0">
            <a:solidFill>
              <a:srgbClr val="FF0000"/>
            </a:solidFill>
            <a:latin typeface="+mn-lt"/>
            <a:ea typeface="+mn-ea"/>
            <a:cs typeface="+mn-cs"/>
          </a:endParaRPr>
        </a:p>
      </dsp:txBody>
      <dsp:txXfrm>
        <a:off x="491689" y="152563"/>
        <a:ext cx="7563526" cy="1295543"/>
      </dsp:txXfrm>
    </dsp:sp>
    <dsp:sp modelId="{C59F2F54-15FE-43D9-B285-E0E59BE5B4BD}">
      <dsp:nvSpPr>
        <dsp:cNvPr id="0" name=""/>
        <dsp:cNvSpPr/>
      </dsp:nvSpPr>
      <dsp:spPr>
        <a:xfrm>
          <a:off x="0" y="308645"/>
          <a:ext cx="983379" cy="983379"/>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8CAFD-C5C1-43B9-BC76-5A501D8DE632}">
      <dsp:nvSpPr>
        <dsp:cNvPr id="0" name=""/>
        <dsp:cNvSpPr/>
      </dsp:nvSpPr>
      <dsp:spPr>
        <a:xfrm>
          <a:off x="0" y="1795352"/>
          <a:ext cx="7916822" cy="84825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711200">
            <a:lnSpc>
              <a:spcPct val="90000"/>
            </a:lnSpc>
            <a:spcBef>
              <a:spcPct val="0"/>
            </a:spcBef>
            <a:spcAft>
              <a:spcPct val="35000"/>
            </a:spcAft>
            <a:buNone/>
          </a:pPr>
          <a:r>
            <a:rPr lang="it-IT" sz="1400" b="1" kern="1200" cap="small" dirty="0">
              <a:solidFill>
                <a:srgbClr val="1F497D"/>
              </a:solidFill>
              <a:latin typeface="Calibri"/>
              <a:ea typeface="+mn-ea"/>
              <a:cs typeface="+mn-cs"/>
            </a:rPr>
            <a:t>le imprese e i lavoratori autonomi di cui al comma 2, informano della presentazione della domanda il rappresentante dei lavoratori per la sicurezza – RLS e il rappresentante dei lavoratori per la sicurezza territoriale – RLST entro 5 giorni dal deposito</a:t>
          </a:r>
        </a:p>
      </dsp:txBody>
      <dsp:txXfrm>
        <a:off x="0" y="1795352"/>
        <a:ext cx="7916822" cy="848252"/>
      </dsp:txXfrm>
    </dsp:sp>
    <dsp:sp modelId="{B39A4691-265B-4CD6-A7AD-8243207B9DC7}">
      <dsp:nvSpPr>
        <dsp:cNvPr id="0" name=""/>
        <dsp:cNvSpPr/>
      </dsp:nvSpPr>
      <dsp:spPr>
        <a:xfrm rot="10800000">
          <a:off x="0" y="897676"/>
          <a:ext cx="7916822" cy="906282"/>
        </a:xfrm>
        <a:prstGeom prst="upArrowCallou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it-IT" sz="1400" b="1" kern="1200" cap="small" dirty="0">
              <a:solidFill>
                <a:srgbClr val="1F497D"/>
              </a:solidFill>
              <a:latin typeface="Calibri"/>
              <a:ea typeface="+mn-ea"/>
              <a:cs typeface="+mn-cs"/>
            </a:rPr>
            <a:t>sul portale viene rilasciata e resa disponibile la patente in formato digitale con i contenuti informativi di cui all’art.2</a:t>
          </a:r>
        </a:p>
      </dsp:txBody>
      <dsp:txXfrm rot="10800000">
        <a:off x="0" y="897676"/>
        <a:ext cx="7916822" cy="588875"/>
      </dsp:txXfrm>
    </dsp:sp>
    <dsp:sp modelId="{2BE7F9A7-BE94-4802-9616-9E02E38AB6C0}">
      <dsp:nvSpPr>
        <dsp:cNvPr id="0" name=""/>
        <dsp:cNvSpPr/>
      </dsp:nvSpPr>
      <dsp:spPr>
        <a:xfrm rot="10800000">
          <a:off x="0" y="0"/>
          <a:ext cx="7916822" cy="906282"/>
        </a:xfrm>
        <a:prstGeom prst="upArrowCallou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100000"/>
            </a:lnSpc>
            <a:spcBef>
              <a:spcPct val="0"/>
            </a:spcBef>
            <a:spcAft>
              <a:spcPct val="35000"/>
            </a:spcAft>
          </a:pPr>
          <a:r>
            <a:rPr lang="it-IT" sz="1400" b="1" kern="1200" cap="small" baseline="0" dirty="0">
              <a:solidFill>
                <a:srgbClr val="1F497D"/>
              </a:solidFill>
              <a:latin typeface="Calibri"/>
              <a:ea typeface="+mn-ea"/>
              <a:cs typeface="+mn-cs"/>
            </a:rPr>
            <a:t>accesso al portale </a:t>
          </a:r>
          <a:r>
            <a:rPr lang="it-IT" sz="1400" b="1" kern="1200" cap="small" baseline="0" dirty="0" err="1">
              <a:solidFill>
                <a:srgbClr val="1F497D"/>
              </a:solidFill>
              <a:latin typeface="Calibri"/>
              <a:ea typeface="+mn-ea"/>
              <a:cs typeface="+mn-cs"/>
            </a:rPr>
            <a:t>inl</a:t>
          </a:r>
          <a:r>
            <a:rPr lang="it-IT" sz="1400" b="1" kern="1200" cap="small" baseline="0" dirty="0">
              <a:solidFill>
                <a:srgbClr val="1F497D"/>
              </a:solidFill>
              <a:latin typeface="Calibri"/>
              <a:ea typeface="+mn-ea"/>
              <a:cs typeface="+mn-cs"/>
            </a:rPr>
            <a:t> attraverso modalità informatiche</a:t>
          </a:r>
        </a:p>
        <a:p>
          <a:pPr lvl="0" algn="ctr" defTabSz="622300">
            <a:lnSpc>
              <a:spcPct val="100000"/>
            </a:lnSpc>
            <a:spcBef>
              <a:spcPct val="0"/>
            </a:spcBef>
            <a:spcAft>
              <a:spcPct val="35000"/>
            </a:spcAft>
          </a:pPr>
          <a:r>
            <a:rPr lang="it-IT" sz="1400" b="1" kern="1200" cap="small" baseline="0" dirty="0">
              <a:solidFill>
                <a:srgbClr val="1F497D"/>
              </a:solidFill>
              <a:latin typeface="Calibri"/>
              <a:ea typeface="+mn-ea"/>
              <a:cs typeface="+mn-cs"/>
            </a:rPr>
            <a:t>che assicurino l’identità del soggetto che effettua l’accesso</a:t>
          </a:r>
          <a:endParaRPr lang="it-IT" sz="1600" b="1" kern="1200" cap="small" baseline="0" dirty="0">
            <a:solidFill>
              <a:srgbClr val="1F497D"/>
            </a:solidFill>
            <a:latin typeface="Calibri"/>
            <a:ea typeface="+mn-ea"/>
            <a:cs typeface="+mn-cs"/>
          </a:endParaRPr>
        </a:p>
      </dsp:txBody>
      <dsp:txXfrm rot="10800000">
        <a:off x="0" y="0"/>
        <a:ext cx="7916822" cy="58887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D5043-4C28-4AF8-8A2F-23BA6CB67041}">
      <dsp:nvSpPr>
        <dsp:cNvPr id="0" name=""/>
        <dsp:cNvSpPr/>
      </dsp:nvSpPr>
      <dsp:spPr>
        <a:xfrm>
          <a:off x="0" y="1435767"/>
          <a:ext cx="7924433" cy="6190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it-IT" sz="1200" b="1" kern="1200" cap="small" baseline="0" dirty="0"/>
        </a:p>
        <a:p>
          <a:pPr marL="0" marR="0" lvl="0" indent="0" algn="ctr" defTabSz="457200" rtl="0" eaLnBrk="1" fontAlgn="auto" latinLnBrk="0" hangingPunct="1">
            <a:lnSpc>
              <a:spcPct val="90000"/>
            </a:lnSpc>
            <a:spcBef>
              <a:spcPct val="0"/>
            </a:spcBef>
            <a:spcAft>
              <a:spcPct val="35000"/>
            </a:spcAft>
            <a:buClrTx/>
            <a:buSzTx/>
            <a:buFontTx/>
            <a:buNone/>
            <a:tabLst/>
            <a:defRPr/>
          </a:pPr>
          <a:r>
            <a:rPr lang="it-IT" sz="1400" b="1" i="0" kern="1200" cap="small" dirty="0">
              <a:solidFill>
                <a:srgbClr val="1F497D"/>
              </a:solidFill>
              <a:latin typeface="Calibri"/>
              <a:ea typeface="+mn-ea"/>
              <a:cs typeface="+mn-cs"/>
            </a:rPr>
            <a:t>sul portale viene resa disponibile la patente in formato digitale </a:t>
          </a:r>
        </a:p>
        <a:p>
          <a:pPr marL="0" marR="0" lvl="0" indent="0" algn="ctr" defTabSz="457200" rtl="0" eaLnBrk="1" fontAlgn="auto" latinLnBrk="0" hangingPunct="1">
            <a:lnSpc>
              <a:spcPct val="90000"/>
            </a:lnSpc>
            <a:spcBef>
              <a:spcPct val="0"/>
            </a:spcBef>
            <a:spcAft>
              <a:spcPct val="35000"/>
            </a:spcAft>
            <a:buClrTx/>
            <a:buSzTx/>
            <a:buFontTx/>
            <a:buNone/>
            <a:tabLst/>
            <a:defRPr/>
          </a:pPr>
          <a:r>
            <a:rPr lang="it-IT" sz="1400" b="1" i="0" kern="1200" cap="small" dirty="0">
              <a:solidFill>
                <a:srgbClr val="1F497D"/>
              </a:solidFill>
              <a:latin typeface="Calibri"/>
              <a:ea typeface="+mn-ea"/>
              <a:cs typeface="+mn-cs"/>
            </a:rPr>
            <a:t>con i contenuti informativi di cui all’art.2</a:t>
          </a:r>
        </a:p>
        <a:p>
          <a:pPr marL="0" lvl="0" algn="ctr" defTabSz="2889250">
            <a:lnSpc>
              <a:spcPct val="90000"/>
            </a:lnSpc>
            <a:spcBef>
              <a:spcPct val="0"/>
            </a:spcBef>
            <a:spcAft>
              <a:spcPct val="35000"/>
            </a:spcAft>
            <a:buNone/>
          </a:pPr>
          <a:endParaRPr lang="it-IT" sz="1200" b="1" kern="1200" cap="small" baseline="0" dirty="0"/>
        </a:p>
      </dsp:txBody>
      <dsp:txXfrm>
        <a:off x="0" y="1435767"/>
        <a:ext cx="7924433" cy="619074"/>
      </dsp:txXfrm>
    </dsp:sp>
    <dsp:sp modelId="{2BE7F9A7-BE94-4802-9616-9E02E38AB6C0}">
      <dsp:nvSpPr>
        <dsp:cNvPr id="0" name=""/>
        <dsp:cNvSpPr/>
      </dsp:nvSpPr>
      <dsp:spPr>
        <a:xfrm rot="10800000">
          <a:off x="0" y="0"/>
          <a:ext cx="7924433" cy="1445010"/>
        </a:xfrm>
        <a:prstGeom prst="upArrowCallou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algn="ctr" defTabSz="457200" rtl="0" eaLnBrk="1" latinLnBrk="0" hangingPunct="1">
            <a:lnSpc>
              <a:spcPct val="90000"/>
            </a:lnSpc>
            <a:spcBef>
              <a:spcPct val="0"/>
            </a:spcBef>
            <a:spcAft>
              <a:spcPct val="35000"/>
            </a:spcAft>
          </a:pPr>
          <a:r>
            <a:rPr lang="it-IT" sz="1400" b="1" i="0" kern="1200" cap="small" dirty="0">
              <a:solidFill>
                <a:srgbClr val="1F497D"/>
              </a:solidFill>
              <a:latin typeface="Calibri"/>
              <a:ea typeface="+mn-ea"/>
              <a:cs typeface="+mn-cs"/>
            </a:rPr>
            <a:t>presentazione, tramite il portale </a:t>
          </a:r>
          <a:r>
            <a:rPr lang="it-IT" sz="1400" b="1" i="0" kern="1200" cap="small" dirty="0" err="1">
              <a:solidFill>
                <a:srgbClr val="1F497D"/>
              </a:solidFill>
              <a:latin typeface="Calibri"/>
              <a:ea typeface="+mn-ea"/>
              <a:cs typeface="+mn-cs"/>
            </a:rPr>
            <a:t>inl</a:t>
          </a:r>
          <a:r>
            <a:rPr lang="it-IT" sz="1400" b="1" i="0" kern="1200" cap="small" dirty="0">
              <a:solidFill>
                <a:srgbClr val="1F497D"/>
              </a:solidFill>
              <a:latin typeface="Calibri"/>
              <a:ea typeface="+mn-ea"/>
              <a:cs typeface="+mn-cs"/>
            </a:rPr>
            <a:t>, dell’autocertificazione comprovante il possesso del documento equivalente rilasciato dalla competente autorità del paese di origine (UE</a:t>
          </a:r>
          <a:r>
            <a:rPr lang="it-IT" sz="1400" b="0" i="0" kern="1200" cap="small" dirty="0">
              <a:solidFill>
                <a:srgbClr val="1F497D"/>
              </a:solidFill>
              <a:latin typeface="Calibri"/>
              <a:ea typeface="+mn-ea"/>
              <a:cs typeface="+mn-cs"/>
            </a:rPr>
            <a:t>) </a:t>
          </a:r>
          <a:r>
            <a:rPr lang="it-IT" sz="1400" b="1" i="0" kern="1200" cap="small" dirty="0">
              <a:solidFill>
                <a:srgbClr val="1F497D"/>
              </a:solidFill>
              <a:latin typeface="Calibri"/>
              <a:ea typeface="+mn-ea"/>
              <a:cs typeface="+mn-cs"/>
            </a:rPr>
            <a:t>o l’avvenuto riconoscimento secondo la legge italiana del documento equivalente rilasciato dalla competente autorità del paese di origine (extra </a:t>
          </a:r>
          <a:r>
            <a:rPr lang="it-IT" sz="1400" b="1" i="0" kern="1200" cap="small" dirty="0" err="1">
              <a:solidFill>
                <a:srgbClr val="1F497D"/>
              </a:solidFill>
              <a:latin typeface="Calibri"/>
              <a:ea typeface="+mn-ea"/>
              <a:cs typeface="+mn-cs"/>
            </a:rPr>
            <a:t>ue</a:t>
          </a:r>
          <a:r>
            <a:rPr lang="it-IT" sz="1400" b="1" i="0" kern="1200" cap="small" dirty="0">
              <a:solidFill>
                <a:srgbClr val="1F497D"/>
              </a:solidFill>
              <a:latin typeface="Calibri"/>
              <a:ea typeface="+mn-ea"/>
              <a:cs typeface="+mn-cs"/>
            </a:rPr>
            <a:t>)</a:t>
          </a:r>
        </a:p>
      </dsp:txBody>
      <dsp:txXfrm rot="10800000">
        <a:off x="0" y="0"/>
        <a:ext cx="7924433" cy="93892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2C93F-33C4-4D93-9FAD-C80B6BC74C12}">
      <dsp:nvSpPr>
        <dsp:cNvPr id="0" name=""/>
        <dsp:cNvSpPr/>
      </dsp:nvSpPr>
      <dsp:spPr>
        <a:xfrm>
          <a:off x="-4199895" y="-644454"/>
          <a:ext cx="5004344" cy="5004344"/>
        </a:xfrm>
        <a:prstGeom prst="blockArc">
          <a:avLst>
            <a:gd name="adj1" fmla="val 18900000"/>
            <a:gd name="adj2" fmla="val 2700000"/>
            <a:gd name="adj3" fmla="val 432"/>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F1F3E-BE3A-458B-A372-2D52D13E2B08}">
      <dsp:nvSpPr>
        <dsp:cNvPr id="0" name=""/>
        <dsp:cNvSpPr/>
      </dsp:nvSpPr>
      <dsp:spPr>
        <a:xfrm>
          <a:off x="260637" y="168903"/>
          <a:ext cx="7391690"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dati identificativi della persona giuridica, dell’imprenditore individuale o del lavoratore autonomo titolare della patente</a:t>
          </a:r>
        </a:p>
      </dsp:txBody>
      <dsp:txXfrm>
        <a:off x="260637" y="168903"/>
        <a:ext cx="7391690" cy="337658"/>
      </dsp:txXfrm>
    </dsp:sp>
    <dsp:sp modelId="{C577F0F7-84EA-4E90-A5E3-74884CA915E9}">
      <dsp:nvSpPr>
        <dsp:cNvPr id="0" name=""/>
        <dsp:cNvSpPr/>
      </dsp:nvSpPr>
      <dsp:spPr>
        <a:xfrm>
          <a:off x="49601" y="126696"/>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D70D4F-4B20-4159-93AD-14AE2DEBD316}">
      <dsp:nvSpPr>
        <dsp:cNvPr id="0" name=""/>
        <dsp:cNvSpPr/>
      </dsp:nvSpPr>
      <dsp:spPr>
        <a:xfrm>
          <a:off x="566418" y="675689"/>
          <a:ext cx="7085909"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dati anagrafici del soggetto richiedente la patente</a:t>
          </a:r>
        </a:p>
      </dsp:txBody>
      <dsp:txXfrm>
        <a:off x="566418" y="675689"/>
        <a:ext cx="7085909" cy="337658"/>
      </dsp:txXfrm>
    </dsp:sp>
    <dsp:sp modelId="{DB9C30F2-E225-4CE8-A626-FA8C946F819A}">
      <dsp:nvSpPr>
        <dsp:cNvPr id="0" name=""/>
        <dsp:cNvSpPr/>
      </dsp:nvSpPr>
      <dsp:spPr>
        <a:xfrm>
          <a:off x="355381" y="633481"/>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92649E-65D5-418F-9302-CCBDF3478DF4}">
      <dsp:nvSpPr>
        <dsp:cNvPr id="0" name=""/>
        <dsp:cNvSpPr/>
      </dsp:nvSpPr>
      <dsp:spPr>
        <a:xfrm>
          <a:off x="733984" y="1182102"/>
          <a:ext cx="6918343"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marL="0" lvl="0" indent="0" algn="l" defTabSz="622300">
            <a:lnSpc>
              <a:spcPct val="90000"/>
            </a:lnSpc>
            <a:spcBef>
              <a:spcPct val="0"/>
            </a:spcBef>
            <a:spcAft>
              <a:spcPct val="35000"/>
            </a:spcAft>
          </a:pPr>
          <a:r>
            <a:rPr lang="it-IT" sz="1400" b="1" kern="1200" cap="small" dirty="0">
              <a:solidFill>
                <a:srgbClr val="1F497D"/>
              </a:solidFill>
              <a:latin typeface="Calibri"/>
              <a:ea typeface="+mn-ea"/>
              <a:cs typeface="+mn-cs"/>
            </a:rPr>
            <a:t>data di rilascio e numero della patente</a:t>
          </a:r>
          <a:r>
            <a:rPr lang="it-IT" sz="1600" b="1" kern="1200" cap="small" baseline="0" dirty="0"/>
            <a:t>		</a:t>
          </a:r>
        </a:p>
      </dsp:txBody>
      <dsp:txXfrm>
        <a:off x="733984" y="1182102"/>
        <a:ext cx="6918343" cy="337658"/>
      </dsp:txXfrm>
    </dsp:sp>
    <dsp:sp modelId="{3945A64D-6CD8-4760-A2A1-DD4FF6B972D5}">
      <dsp:nvSpPr>
        <dsp:cNvPr id="0" name=""/>
        <dsp:cNvSpPr/>
      </dsp:nvSpPr>
      <dsp:spPr>
        <a:xfrm>
          <a:off x="522947" y="1139895"/>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DB9DFB-2D44-49B4-8DCD-5F4478C1967D}">
      <dsp:nvSpPr>
        <dsp:cNvPr id="0" name=""/>
        <dsp:cNvSpPr/>
      </dsp:nvSpPr>
      <dsp:spPr>
        <a:xfrm>
          <a:off x="817279" y="1688888"/>
          <a:ext cx="6864841"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punteggio attribuito al momento del rilascio</a:t>
          </a:r>
        </a:p>
      </dsp:txBody>
      <dsp:txXfrm>
        <a:off x="817279" y="1688888"/>
        <a:ext cx="6864841" cy="337658"/>
      </dsp:txXfrm>
    </dsp:sp>
    <dsp:sp modelId="{7E8D2B15-9DF1-469F-B16F-F8D2562991D0}">
      <dsp:nvSpPr>
        <dsp:cNvPr id="0" name=""/>
        <dsp:cNvSpPr/>
      </dsp:nvSpPr>
      <dsp:spPr>
        <a:xfrm>
          <a:off x="576449" y="1646680"/>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FDF91D-1A59-4DEE-85DC-1029EB0EC125}">
      <dsp:nvSpPr>
        <dsp:cNvPr id="0" name=""/>
        <dsp:cNvSpPr/>
      </dsp:nvSpPr>
      <dsp:spPr>
        <a:xfrm>
          <a:off x="733984" y="2195673"/>
          <a:ext cx="6918343"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punteggio aggiornato alla data di interrogazione del portale</a:t>
          </a:r>
        </a:p>
      </dsp:txBody>
      <dsp:txXfrm>
        <a:off x="733984" y="2195673"/>
        <a:ext cx="6918343" cy="337658"/>
      </dsp:txXfrm>
    </dsp:sp>
    <dsp:sp modelId="{F74E6ED9-C8D0-4722-80C2-0C21D1D5C11C}">
      <dsp:nvSpPr>
        <dsp:cNvPr id="0" name=""/>
        <dsp:cNvSpPr/>
      </dsp:nvSpPr>
      <dsp:spPr>
        <a:xfrm>
          <a:off x="522947" y="2153466"/>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7FC4C-65D7-40D4-9319-FBD475AC14B0}">
      <dsp:nvSpPr>
        <dsp:cNvPr id="0" name=""/>
        <dsp:cNvSpPr/>
      </dsp:nvSpPr>
      <dsp:spPr>
        <a:xfrm>
          <a:off x="566418" y="2702087"/>
          <a:ext cx="7085909"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marL="0" lvl="0" indent="0" algn="l" defTabSz="488950">
            <a:lnSpc>
              <a:spcPct val="90000"/>
            </a:lnSpc>
            <a:spcBef>
              <a:spcPct val="0"/>
            </a:spcBef>
            <a:spcAft>
              <a:spcPct val="35000"/>
            </a:spcAft>
            <a:buNone/>
          </a:pPr>
          <a:r>
            <a:rPr lang="it-IT" sz="1400" b="1" kern="1200" cap="small" dirty="0">
              <a:solidFill>
                <a:srgbClr val="1F497D"/>
              </a:solidFill>
              <a:latin typeface="Calibri"/>
              <a:ea typeface="+mn-ea"/>
              <a:cs typeface="+mn-cs"/>
            </a:rPr>
            <a:t>esiti di eventuali provvedimenti di sospensione di cui all’articolo 27, comma 8, del </a:t>
          </a:r>
          <a:r>
            <a:rPr lang="it-IT" sz="1400" b="1" kern="1200" cap="small" dirty="0" err="1">
              <a:solidFill>
                <a:srgbClr val="1F497D"/>
              </a:solidFill>
              <a:latin typeface="Calibri"/>
              <a:ea typeface="+mn-ea"/>
              <a:cs typeface="+mn-cs"/>
            </a:rPr>
            <a:t>tusl</a:t>
          </a:r>
          <a:r>
            <a:rPr lang="it-IT" sz="1400" b="1" kern="1200" cap="small" dirty="0">
              <a:solidFill>
                <a:srgbClr val="1F497D"/>
              </a:solidFill>
              <a:latin typeface="Calibri"/>
              <a:ea typeface="+mn-ea"/>
              <a:cs typeface="+mn-cs"/>
            </a:rPr>
            <a:t>	</a:t>
          </a:r>
          <a:r>
            <a:rPr lang="it-IT" sz="1200" b="1" kern="1200" cap="small" baseline="0" dirty="0"/>
            <a:t>	</a:t>
          </a:r>
          <a:endParaRPr lang="it-IT" sz="1200" b="1" kern="1200" cap="small" baseline="0" dirty="0">
            <a:latin typeface="Calibri"/>
            <a:ea typeface="+mn-ea"/>
            <a:cs typeface="+mn-cs"/>
          </a:endParaRPr>
        </a:p>
      </dsp:txBody>
      <dsp:txXfrm>
        <a:off x="566418" y="2702087"/>
        <a:ext cx="7085909" cy="337658"/>
      </dsp:txXfrm>
    </dsp:sp>
    <dsp:sp modelId="{186560E6-9E8E-4873-A726-9247248026BD}">
      <dsp:nvSpPr>
        <dsp:cNvPr id="0" name=""/>
        <dsp:cNvSpPr/>
      </dsp:nvSpPr>
      <dsp:spPr>
        <a:xfrm>
          <a:off x="355381" y="2659879"/>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D8D480-06F5-48AF-9911-E3629DA90C88}">
      <dsp:nvSpPr>
        <dsp:cNvPr id="0" name=""/>
        <dsp:cNvSpPr/>
      </dsp:nvSpPr>
      <dsp:spPr>
        <a:xfrm>
          <a:off x="260637" y="3208872"/>
          <a:ext cx="7391690" cy="33765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17"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esiti di eventuali provvedimenti definitivi, di natura amministrativa o giurisdizionale, ai quali consegue la decurtazione dei crediti ai sensi dell’art. 27, comma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81/2008</a:t>
          </a:r>
        </a:p>
      </dsp:txBody>
      <dsp:txXfrm>
        <a:off x="260637" y="3208872"/>
        <a:ext cx="7391690" cy="337658"/>
      </dsp:txXfrm>
    </dsp:sp>
    <dsp:sp modelId="{5EEE57B5-DAFB-44E5-AA7E-8D6784A04584}">
      <dsp:nvSpPr>
        <dsp:cNvPr id="0" name=""/>
        <dsp:cNvSpPr/>
      </dsp:nvSpPr>
      <dsp:spPr>
        <a:xfrm>
          <a:off x="49601" y="3166665"/>
          <a:ext cx="422073" cy="422073"/>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3443078" y="-529386"/>
          <a:ext cx="4105205" cy="4105205"/>
        </a:xfrm>
        <a:prstGeom prst="blockArc">
          <a:avLst>
            <a:gd name="adj1" fmla="val 18900000"/>
            <a:gd name="adj2" fmla="val 2700000"/>
            <a:gd name="adj3" fmla="val 526"/>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9E974-4B08-435F-95D4-AA824E1410F2}">
      <dsp:nvSpPr>
        <dsp:cNvPr id="0" name=""/>
        <dsp:cNvSpPr/>
      </dsp:nvSpPr>
      <dsp:spPr>
        <a:xfrm>
          <a:off x="425770" y="304643"/>
          <a:ext cx="7374036" cy="609286"/>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3621" tIns="35560" rIns="35560" bIns="35560" numCol="1" spcCol="1270" anchor="ctr" anchorCtr="0">
          <a:noAutofit/>
        </a:bodyPr>
        <a:lstStyle/>
        <a:p>
          <a:pPr lvl="0" algn="just" defTabSz="622300">
            <a:lnSpc>
              <a:spcPct val="90000"/>
            </a:lnSpc>
            <a:spcBef>
              <a:spcPct val="0"/>
            </a:spcBef>
            <a:spcAft>
              <a:spcPct val="35000"/>
            </a:spcAft>
          </a:pPr>
          <a:r>
            <a:rPr lang="it-IT" sz="1400" b="1" kern="1200" cap="small" dirty="0">
              <a:solidFill>
                <a:srgbClr val="1F497D"/>
              </a:solidFill>
              <a:latin typeface="Calibri"/>
              <a:ea typeface="+mn-ea"/>
              <a:cs typeface="+mn-cs"/>
            </a:rPr>
            <a:t>le modalità di ostensione delle informazioni saranno indicate con provvedimento dell’ispettorato nazionale del lavoro </a:t>
          </a:r>
        </a:p>
      </dsp:txBody>
      <dsp:txXfrm>
        <a:off x="425770" y="304643"/>
        <a:ext cx="7374036" cy="609286"/>
      </dsp:txXfrm>
    </dsp:sp>
    <dsp:sp modelId="{79BDB82A-89AE-4665-84D0-171596BEE367}">
      <dsp:nvSpPr>
        <dsp:cNvPr id="0" name=""/>
        <dsp:cNvSpPr/>
      </dsp:nvSpPr>
      <dsp:spPr>
        <a:xfrm>
          <a:off x="44966" y="228482"/>
          <a:ext cx="761608" cy="76160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E19D1B-FB25-4F88-A0EF-86EF89B73E65}">
      <dsp:nvSpPr>
        <dsp:cNvPr id="0" name=""/>
        <dsp:cNvSpPr/>
      </dsp:nvSpPr>
      <dsp:spPr>
        <a:xfrm>
          <a:off x="647246" y="1218573"/>
          <a:ext cx="7152560" cy="609286"/>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3621"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previo parere del garante per la protezione dei dati personali</a:t>
          </a:r>
        </a:p>
      </dsp:txBody>
      <dsp:txXfrm>
        <a:off x="647246" y="1218573"/>
        <a:ext cx="7152560" cy="609286"/>
      </dsp:txXfrm>
    </dsp:sp>
    <dsp:sp modelId="{680166E3-1627-4A53-8B94-910F1DB47E2C}">
      <dsp:nvSpPr>
        <dsp:cNvPr id="0" name=""/>
        <dsp:cNvSpPr/>
      </dsp:nvSpPr>
      <dsp:spPr>
        <a:xfrm>
          <a:off x="266442" y="1142412"/>
          <a:ext cx="761608" cy="76160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DAD672-A1A5-488B-BB7D-6B16BAEE70DD}">
      <dsp:nvSpPr>
        <dsp:cNvPr id="0" name=""/>
        <dsp:cNvSpPr/>
      </dsp:nvSpPr>
      <dsp:spPr>
        <a:xfrm>
          <a:off x="425770" y="2056458"/>
          <a:ext cx="7374036" cy="761376"/>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83621"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la conservazione delle informazioni sarà consentita per il tempo di vigenza della patente e comunque limitatamente alle informazioni di cui alle lettere f) e g), per un tempo non superiore a 5 anni dall’iscrizione sul portale</a:t>
          </a:r>
        </a:p>
      </dsp:txBody>
      <dsp:txXfrm>
        <a:off x="425770" y="2056458"/>
        <a:ext cx="7374036" cy="761376"/>
      </dsp:txXfrm>
    </dsp:sp>
    <dsp:sp modelId="{D878883E-670E-483F-92E3-161B63D5FF01}">
      <dsp:nvSpPr>
        <dsp:cNvPr id="0" name=""/>
        <dsp:cNvSpPr/>
      </dsp:nvSpPr>
      <dsp:spPr>
        <a:xfrm>
          <a:off x="44966" y="2056342"/>
          <a:ext cx="761608" cy="76160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4220753" y="-647613"/>
          <a:ext cx="5029027" cy="5029027"/>
        </a:xfrm>
        <a:prstGeom prst="blockArc">
          <a:avLst>
            <a:gd name="adj1" fmla="val 18900000"/>
            <a:gd name="adj2" fmla="val 2700000"/>
            <a:gd name="adj3" fmla="val 43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2A736B-0D87-4B4D-88A1-75BE68918429}">
      <dsp:nvSpPr>
        <dsp:cNvPr id="0" name=""/>
        <dsp:cNvSpPr/>
      </dsp:nvSpPr>
      <dsp:spPr>
        <a:xfrm>
          <a:off x="302125" y="196621"/>
          <a:ext cx="7654256"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1F497D"/>
              </a:solidFill>
              <a:latin typeface="Calibri"/>
              <a:ea typeface="+mn-ea"/>
              <a:cs typeface="+mn-cs"/>
            </a:rPr>
            <a:t>i titolari della patente o loro delegati e le pubbliche amministrazioni</a:t>
          </a:r>
        </a:p>
      </dsp:txBody>
      <dsp:txXfrm>
        <a:off x="302125" y="196621"/>
        <a:ext cx="7654256" cy="393094"/>
      </dsp:txXfrm>
    </dsp:sp>
    <dsp:sp modelId="{18E2F3EE-C16B-4458-BD1D-C73851B7E25A}">
      <dsp:nvSpPr>
        <dsp:cNvPr id="0" name=""/>
        <dsp:cNvSpPr/>
      </dsp:nvSpPr>
      <dsp:spPr>
        <a:xfrm>
          <a:off x="56441" y="147485"/>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18A282-E136-4B38-99AD-1E6555D495BD}">
      <dsp:nvSpPr>
        <dsp:cNvPr id="0" name=""/>
        <dsp:cNvSpPr/>
      </dsp:nvSpPr>
      <dsp:spPr>
        <a:xfrm>
          <a:off x="625473" y="786188"/>
          <a:ext cx="7330909"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1F497D"/>
              </a:solidFill>
              <a:latin typeface="Calibri"/>
              <a:ea typeface="+mn-ea"/>
              <a:cs typeface="+mn-cs"/>
            </a:rPr>
            <a:t>i rappresentanti dei lavoratori per la sicurezza – RLS e i rappresentanti dei lavoratori per la sicurezza territoriale - RLST</a:t>
          </a:r>
        </a:p>
      </dsp:txBody>
      <dsp:txXfrm>
        <a:off x="625473" y="786188"/>
        <a:ext cx="7330909" cy="393094"/>
      </dsp:txXfrm>
    </dsp:sp>
    <dsp:sp modelId="{4CCA9EF5-7E3B-4C73-B244-2C4757AB48D8}">
      <dsp:nvSpPr>
        <dsp:cNvPr id="0" name=""/>
        <dsp:cNvSpPr/>
      </dsp:nvSpPr>
      <dsp:spPr>
        <a:xfrm>
          <a:off x="379788" y="737052"/>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62ABEB-8A00-4A0D-B092-5C2D76586197}">
      <dsp:nvSpPr>
        <dsp:cNvPr id="0" name=""/>
        <dsp:cNvSpPr/>
      </dsp:nvSpPr>
      <dsp:spPr>
        <a:xfrm>
          <a:off x="773331" y="1375755"/>
          <a:ext cx="7183051"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1F497D"/>
              </a:solidFill>
              <a:latin typeface="Calibri"/>
              <a:ea typeface="+mn-ea"/>
              <a:cs typeface="+mn-cs"/>
            </a:rPr>
            <a:t>gli organismi paritetici iscritti nel repertorio nazionale di cui all’art. 51, comma 1-bis del </a:t>
          </a:r>
          <a:r>
            <a:rPr lang="it-IT" sz="1400" b="1" u="none" kern="1200" cap="small" baseline="0" dirty="0" err="1">
              <a:solidFill>
                <a:srgbClr val="1F497D"/>
              </a:solidFill>
              <a:latin typeface="Calibri"/>
              <a:ea typeface="+mn-ea"/>
              <a:cs typeface="+mn-cs"/>
            </a:rPr>
            <a:t>tusl</a:t>
          </a:r>
          <a:endParaRPr lang="it-IT" sz="1400" b="1" u="none" kern="1200" cap="small" baseline="0" dirty="0">
            <a:solidFill>
              <a:srgbClr val="1F497D"/>
            </a:solidFill>
            <a:latin typeface="Calibri"/>
            <a:ea typeface="+mn-ea"/>
            <a:cs typeface="+mn-cs"/>
          </a:endParaRPr>
        </a:p>
      </dsp:txBody>
      <dsp:txXfrm>
        <a:off x="773331" y="1375755"/>
        <a:ext cx="7183051" cy="393094"/>
      </dsp:txXfrm>
    </dsp:sp>
    <dsp:sp modelId="{1C08F9A5-CCFC-4F07-9B03-09E76C602DB5}">
      <dsp:nvSpPr>
        <dsp:cNvPr id="0" name=""/>
        <dsp:cNvSpPr/>
      </dsp:nvSpPr>
      <dsp:spPr>
        <a:xfrm>
          <a:off x="527647" y="1326619"/>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4453A1-B631-4285-BABE-D90FB4A2AE97}">
      <dsp:nvSpPr>
        <dsp:cNvPr id="0" name=""/>
        <dsp:cNvSpPr/>
      </dsp:nvSpPr>
      <dsp:spPr>
        <a:xfrm>
          <a:off x="773331" y="1964949"/>
          <a:ext cx="7183051"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1F497D"/>
              </a:solidFill>
              <a:latin typeface="Calibri"/>
              <a:ea typeface="+mn-ea"/>
              <a:cs typeface="+mn-cs"/>
            </a:rPr>
            <a:t>il responsabile dei lavori</a:t>
          </a:r>
        </a:p>
      </dsp:txBody>
      <dsp:txXfrm>
        <a:off x="773331" y="1964949"/>
        <a:ext cx="7183051" cy="393094"/>
      </dsp:txXfrm>
    </dsp:sp>
    <dsp:sp modelId="{803C3100-485F-4A93-B2AF-A002FD7BD5BF}">
      <dsp:nvSpPr>
        <dsp:cNvPr id="0" name=""/>
        <dsp:cNvSpPr/>
      </dsp:nvSpPr>
      <dsp:spPr>
        <a:xfrm>
          <a:off x="527647" y="1915812"/>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F40639-D780-49CD-B18F-EEADCC8B9746}">
      <dsp:nvSpPr>
        <dsp:cNvPr id="0" name=""/>
        <dsp:cNvSpPr/>
      </dsp:nvSpPr>
      <dsp:spPr>
        <a:xfrm>
          <a:off x="625473" y="2554516"/>
          <a:ext cx="7330909"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1F497D"/>
              </a:solidFill>
              <a:latin typeface="Calibri"/>
              <a:ea typeface="+mn-ea"/>
              <a:cs typeface="+mn-cs"/>
            </a:rPr>
            <a:t>i coordinatori per la sicurezza in fase di progettazione e di esecuzione dei lavori</a:t>
          </a:r>
        </a:p>
      </dsp:txBody>
      <dsp:txXfrm>
        <a:off x="625473" y="2554516"/>
        <a:ext cx="7330909" cy="393094"/>
      </dsp:txXfrm>
    </dsp:sp>
    <dsp:sp modelId="{0A1ED2C9-DEBB-4202-AE0E-DBB59B8A2EEB}">
      <dsp:nvSpPr>
        <dsp:cNvPr id="0" name=""/>
        <dsp:cNvSpPr/>
      </dsp:nvSpPr>
      <dsp:spPr>
        <a:xfrm>
          <a:off x="379788" y="2505379"/>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35187B-5B7F-4837-8112-2E6B75475F09}">
      <dsp:nvSpPr>
        <dsp:cNvPr id="0" name=""/>
        <dsp:cNvSpPr/>
      </dsp:nvSpPr>
      <dsp:spPr>
        <a:xfrm>
          <a:off x="302125" y="3144083"/>
          <a:ext cx="7654256" cy="393094"/>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12019" tIns="35560" rIns="35560" bIns="35560" numCol="1" spcCol="1270" anchor="ctr" anchorCtr="0">
          <a:noAutofit/>
        </a:bodyPr>
        <a:lstStyle/>
        <a:p>
          <a:pPr lvl="0" algn="l" defTabSz="622300">
            <a:lnSpc>
              <a:spcPct val="90000"/>
            </a:lnSpc>
            <a:spcBef>
              <a:spcPct val="0"/>
            </a:spcBef>
            <a:spcAft>
              <a:spcPct val="35000"/>
            </a:spcAft>
          </a:pPr>
          <a:r>
            <a:rPr lang="it-IT" sz="1400" b="1" u="none" kern="1200" cap="small" baseline="0" dirty="0">
              <a:solidFill>
                <a:srgbClr val="005677"/>
              </a:solidFill>
              <a:latin typeface="Calibri"/>
              <a:ea typeface="+mn-ea"/>
              <a:cs typeface="+mn-cs"/>
            </a:rPr>
            <a:t>soggetti che intendono affidare lavori o servizi ad imprese o lavoratori autonomi che operano nei cantieri temporanei o mobili (committenti dei lavori e imprese affidatarie)</a:t>
          </a:r>
        </a:p>
      </dsp:txBody>
      <dsp:txXfrm>
        <a:off x="302125" y="3144083"/>
        <a:ext cx="7654256" cy="393094"/>
      </dsp:txXfrm>
    </dsp:sp>
    <dsp:sp modelId="{91E4C98D-40F6-4680-B4D4-78E685FCB011}">
      <dsp:nvSpPr>
        <dsp:cNvPr id="0" name=""/>
        <dsp:cNvSpPr/>
      </dsp:nvSpPr>
      <dsp:spPr>
        <a:xfrm>
          <a:off x="56441" y="3094946"/>
          <a:ext cx="491368" cy="49136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1657467" y="-280715"/>
          <a:ext cx="2162101" cy="2162101"/>
        </a:xfrm>
        <a:prstGeom prst="blockArc">
          <a:avLst>
            <a:gd name="adj1" fmla="val 18900000"/>
            <a:gd name="adj2" fmla="val 2700000"/>
            <a:gd name="adj3" fmla="val 999"/>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DA0F8-B904-4FC9-9A45-461DB87D1B76}">
      <dsp:nvSpPr>
        <dsp:cNvPr id="0" name=""/>
        <dsp:cNvSpPr/>
      </dsp:nvSpPr>
      <dsp:spPr>
        <a:xfrm>
          <a:off x="491638" y="76399"/>
          <a:ext cx="7514715" cy="1447872"/>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35266"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it-IT" sz="1800" b="1" kern="1200" cap="small" baseline="0" dirty="0">
              <a:solidFill>
                <a:srgbClr val="1F497D"/>
              </a:solidFill>
              <a:latin typeface="Calibri"/>
              <a:ea typeface="+mn-ea"/>
              <a:cs typeface="+mn-cs"/>
            </a:rPr>
            <a:t>la domanda può essere presentata dal legale rappresentante dell’impresa e dal lavoratore autonomo, anche per il tramite di soggetto munito di delega in forma scritta, ivi inclusi i soggetti di cui </a:t>
          </a:r>
          <a:r>
            <a:rPr lang="it-IT" sz="1800" b="1" u="sng" kern="1200" cap="small" baseline="0" dirty="0">
              <a:solidFill>
                <a:srgbClr val="1F497D"/>
              </a:solidFill>
              <a:latin typeface="Calibri"/>
              <a:ea typeface="+mn-ea"/>
              <a:cs typeface="+mn-cs"/>
            </a:rPr>
            <a:t>all’art. 1 della l. n. 12/79 </a:t>
          </a:r>
          <a:r>
            <a:rPr lang="it-IT" sz="1800" b="1" u="none" kern="1200" cap="small" baseline="0" dirty="0">
              <a:solidFill>
                <a:srgbClr val="1F497D"/>
              </a:solidFill>
              <a:latin typeface="Calibri"/>
              <a:ea typeface="+mn-ea"/>
              <a:cs typeface="+mn-cs"/>
            </a:rPr>
            <a:t>(consulenti del </a:t>
          </a:r>
          <a:r>
            <a:rPr lang="it-IT" sz="1800" b="1" u="none" kern="1200" cap="small" baseline="0" dirty="0">
              <a:solidFill>
                <a:srgbClr val="005677"/>
              </a:solidFill>
              <a:latin typeface="Calibri"/>
              <a:ea typeface="+mn-ea"/>
              <a:cs typeface="+mn-cs"/>
            </a:rPr>
            <a:t>lavoro, commercialisti, avvocati e CAF</a:t>
          </a:r>
          <a:r>
            <a:rPr lang="it-IT" sz="1800" b="1" u="none" kern="1200" cap="small" baseline="0" dirty="0">
              <a:solidFill>
                <a:srgbClr val="1F497D"/>
              </a:solidFill>
              <a:latin typeface="Calibri"/>
              <a:ea typeface="+mn-ea"/>
              <a:cs typeface="+mn-cs"/>
            </a:rPr>
            <a:t>)</a:t>
          </a:r>
        </a:p>
        <a:p>
          <a:pPr marL="0" lvl="0" algn="l" defTabSz="800100">
            <a:lnSpc>
              <a:spcPct val="90000"/>
            </a:lnSpc>
            <a:spcBef>
              <a:spcPct val="0"/>
            </a:spcBef>
            <a:spcAft>
              <a:spcPct val="35000"/>
            </a:spcAft>
            <a:buNone/>
          </a:pPr>
          <a:endParaRPr lang="it-IT" sz="1800" b="1" kern="1200" cap="small" baseline="0" dirty="0">
            <a:solidFill>
              <a:schemeClr val="tx2"/>
            </a:solidFill>
            <a:latin typeface="+mn-lt"/>
            <a:ea typeface="+mn-ea"/>
            <a:cs typeface="+mn-cs"/>
          </a:endParaRPr>
        </a:p>
      </dsp:txBody>
      <dsp:txXfrm>
        <a:off x="491638" y="76399"/>
        <a:ext cx="7514715" cy="1447872"/>
      </dsp:txXfrm>
    </dsp:sp>
    <dsp:sp modelId="{5A1CEDC7-1476-487A-A305-206BF24C0825}">
      <dsp:nvSpPr>
        <dsp:cNvPr id="0" name=""/>
        <dsp:cNvSpPr/>
      </dsp:nvSpPr>
      <dsp:spPr>
        <a:xfrm>
          <a:off x="0" y="308696"/>
          <a:ext cx="983277" cy="983277"/>
        </a:xfrm>
        <a:prstGeom prst="ellipse">
          <a:avLst/>
        </a:prstGeom>
        <a:solidFill>
          <a:schemeClr val="bg1"/>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2C93F-33C4-4D93-9FAD-C80B6BC74C12}">
      <dsp:nvSpPr>
        <dsp:cNvPr id="0" name=""/>
        <dsp:cNvSpPr/>
      </dsp:nvSpPr>
      <dsp:spPr>
        <a:xfrm>
          <a:off x="-3896080" y="-598254"/>
          <a:ext cx="4643339" cy="4643339"/>
        </a:xfrm>
        <a:prstGeom prst="blockArc">
          <a:avLst>
            <a:gd name="adj1" fmla="val 18900000"/>
            <a:gd name="adj2" fmla="val 2700000"/>
            <a:gd name="adj3" fmla="val 465"/>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F1F3E-BE3A-458B-A372-2D52D13E2B08}">
      <dsp:nvSpPr>
        <dsp:cNvPr id="0" name=""/>
        <dsp:cNvSpPr/>
      </dsp:nvSpPr>
      <dsp:spPr>
        <a:xfrm>
          <a:off x="283875" y="175591"/>
          <a:ext cx="7376892"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iscrizione alla camera di commercio, industria, artigianato e agricoltura</a:t>
          </a:r>
        </a:p>
      </dsp:txBody>
      <dsp:txXfrm>
        <a:off x="283875" y="175591"/>
        <a:ext cx="7376892" cy="362882"/>
      </dsp:txXfrm>
    </dsp:sp>
    <dsp:sp modelId="{C577F0F7-84EA-4E90-A5E3-74884CA915E9}">
      <dsp:nvSpPr>
        <dsp:cNvPr id="0" name=""/>
        <dsp:cNvSpPr/>
      </dsp:nvSpPr>
      <dsp:spPr>
        <a:xfrm>
          <a:off x="52795" y="136149"/>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D70D4F-4B20-4159-93AD-14AE2DEBD316}">
      <dsp:nvSpPr>
        <dsp:cNvPr id="0" name=""/>
        <dsp:cNvSpPr/>
      </dsp:nvSpPr>
      <dsp:spPr>
        <a:xfrm>
          <a:off x="578092" y="725764"/>
          <a:ext cx="7078397"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adempimento, da parte dei datori di lavoro, dei dirigenti, dei preposti, dei lavoratori autonomi e dei prestatori di lavoro, degli obblighi formativi previsti dal </a:t>
          </a:r>
          <a:r>
            <a:rPr lang="it-IT" sz="1400" b="1" kern="1200" cap="small" dirty="0" err="1">
              <a:solidFill>
                <a:srgbClr val="1F497D"/>
              </a:solidFill>
              <a:latin typeface="Calibri"/>
              <a:ea typeface="+mn-ea"/>
              <a:cs typeface="+mn-cs"/>
            </a:rPr>
            <a:t>tusl</a:t>
          </a:r>
          <a:endParaRPr lang="it-IT" sz="1400" b="1" kern="1200" cap="small" dirty="0">
            <a:solidFill>
              <a:srgbClr val="1F497D"/>
            </a:solidFill>
            <a:latin typeface="Calibri"/>
            <a:ea typeface="+mn-ea"/>
            <a:cs typeface="+mn-cs"/>
          </a:endParaRPr>
        </a:p>
      </dsp:txBody>
      <dsp:txXfrm>
        <a:off x="578092" y="725764"/>
        <a:ext cx="7078397" cy="362882"/>
      </dsp:txXfrm>
    </dsp:sp>
    <dsp:sp modelId="{DB9C30F2-E225-4CE8-A626-FA8C946F819A}">
      <dsp:nvSpPr>
        <dsp:cNvPr id="0" name=""/>
        <dsp:cNvSpPr/>
      </dsp:nvSpPr>
      <dsp:spPr>
        <a:xfrm>
          <a:off x="351291" y="680404"/>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92649E-65D5-418F-9302-CCBDF3478DF4}">
      <dsp:nvSpPr>
        <dsp:cNvPr id="0" name=""/>
        <dsp:cNvSpPr/>
      </dsp:nvSpPr>
      <dsp:spPr>
        <a:xfrm>
          <a:off x="714586" y="1270018"/>
          <a:ext cx="6941902"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marL="0" lvl="0" indent="0" algn="l" defTabSz="622300">
            <a:lnSpc>
              <a:spcPct val="90000"/>
            </a:lnSpc>
            <a:spcBef>
              <a:spcPct val="0"/>
            </a:spcBef>
            <a:spcAft>
              <a:spcPct val="35000"/>
            </a:spcAft>
          </a:pPr>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durc</a:t>
          </a:r>
          <a:r>
            <a:rPr lang="it-IT" sz="1400" b="1" kern="1200" cap="small" dirty="0">
              <a:solidFill>
                <a:srgbClr val="1F497D"/>
              </a:solidFill>
              <a:latin typeface="Calibri"/>
              <a:ea typeface="+mn-ea"/>
              <a:cs typeface="+mn-cs"/>
            </a:rPr>
            <a:t> in corso di validità</a:t>
          </a:r>
          <a:r>
            <a:rPr lang="it-IT" sz="1600" b="1" kern="1200" dirty="0"/>
            <a:t>		</a:t>
          </a:r>
        </a:p>
      </dsp:txBody>
      <dsp:txXfrm>
        <a:off x="714586" y="1270018"/>
        <a:ext cx="6941902" cy="362882"/>
      </dsp:txXfrm>
    </dsp:sp>
    <dsp:sp modelId="{3945A64D-6CD8-4760-A2A1-DD4FF6B972D5}">
      <dsp:nvSpPr>
        <dsp:cNvPr id="0" name=""/>
        <dsp:cNvSpPr/>
      </dsp:nvSpPr>
      <dsp:spPr>
        <a:xfrm>
          <a:off x="487785" y="1224658"/>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DB9DFB-2D44-49B4-8DCD-5F4478C1967D}">
      <dsp:nvSpPr>
        <dsp:cNvPr id="0" name=""/>
        <dsp:cNvSpPr/>
      </dsp:nvSpPr>
      <dsp:spPr>
        <a:xfrm>
          <a:off x="744714" y="1813928"/>
          <a:ext cx="6941902"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dvr</a:t>
          </a:r>
          <a:r>
            <a:rPr lang="it-IT" sz="1400" b="1" kern="1200" cap="small" dirty="0">
              <a:solidFill>
                <a:srgbClr val="1F497D"/>
              </a:solidFill>
              <a:latin typeface="Calibri"/>
              <a:ea typeface="+mn-ea"/>
              <a:cs typeface="+mn-cs"/>
            </a:rPr>
            <a:t>, nei casi previsti dalla normativa vigente</a:t>
          </a:r>
        </a:p>
      </dsp:txBody>
      <dsp:txXfrm>
        <a:off x="744714" y="1813928"/>
        <a:ext cx="6941902" cy="362882"/>
      </dsp:txXfrm>
    </dsp:sp>
    <dsp:sp modelId="{7E8D2B15-9DF1-469F-B16F-F8D2562991D0}">
      <dsp:nvSpPr>
        <dsp:cNvPr id="0" name=""/>
        <dsp:cNvSpPr/>
      </dsp:nvSpPr>
      <dsp:spPr>
        <a:xfrm>
          <a:off x="487785" y="1768568"/>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FDF91D-1A59-4DEE-85DC-1029EB0EC125}">
      <dsp:nvSpPr>
        <dsp:cNvPr id="0" name=""/>
        <dsp:cNvSpPr/>
      </dsp:nvSpPr>
      <dsp:spPr>
        <a:xfrm>
          <a:off x="578092" y="2358183"/>
          <a:ext cx="7078397"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possesso della certificazione di regolarità fiscale di cui all’art. 17-bis, commi 5 e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241/97, nei casi previsti dalla normativa vigente</a:t>
          </a:r>
        </a:p>
      </dsp:txBody>
      <dsp:txXfrm>
        <a:off x="578092" y="2358183"/>
        <a:ext cx="7078397" cy="362882"/>
      </dsp:txXfrm>
    </dsp:sp>
    <dsp:sp modelId="{F74E6ED9-C8D0-4722-80C2-0C21D1D5C11C}">
      <dsp:nvSpPr>
        <dsp:cNvPr id="0" name=""/>
        <dsp:cNvSpPr/>
      </dsp:nvSpPr>
      <dsp:spPr>
        <a:xfrm>
          <a:off x="351291" y="2312822"/>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7FC4C-65D7-40D4-9319-FBD475AC14B0}">
      <dsp:nvSpPr>
        <dsp:cNvPr id="0" name=""/>
        <dsp:cNvSpPr/>
      </dsp:nvSpPr>
      <dsp:spPr>
        <a:xfrm>
          <a:off x="279597" y="2902437"/>
          <a:ext cx="7376892" cy="36288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8" tIns="35560" rIns="35560" bIns="35560" numCol="1" spcCol="1270" anchor="ctr" anchorCtr="0">
          <a:noAutofit/>
        </a:bodyPr>
        <a:lstStyle/>
        <a:p>
          <a:pPr marL="0" lvl="0" indent="0" algn="l" defTabSz="622300">
            <a:lnSpc>
              <a:spcPct val="90000"/>
            </a:lnSpc>
            <a:spcBef>
              <a:spcPct val="0"/>
            </a:spcBef>
            <a:spcAft>
              <a:spcPct val="35000"/>
            </a:spcAft>
            <a:buNone/>
          </a:pPr>
          <a:r>
            <a:rPr lang="it-IT" sz="1400" b="1" kern="1200" cap="small" dirty="0">
              <a:solidFill>
                <a:srgbClr val="1F497D"/>
              </a:solidFill>
              <a:latin typeface="Calibri"/>
              <a:ea typeface="+mn-ea"/>
              <a:cs typeface="+mn-cs"/>
            </a:rPr>
            <a:t>avvenuta designazione del </a:t>
          </a:r>
          <a:r>
            <a:rPr lang="it-IT" sz="1400" b="1" kern="1200" cap="small" dirty="0" err="1">
              <a:solidFill>
                <a:srgbClr val="1F497D"/>
              </a:solidFill>
              <a:latin typeface="Calibri"/>
              <a:ea typeface="+mn-ea"/>
              <a:cs typeface="+mn-cs"/>
            </a:rPr>
            <a:t>rspp</a:t>
          </a:r>
          <a:r>
            <a:rPr lang="it-IT" sz="1400" b="1" kern="1200" cap="small" dirty="0">
              <a:solidFill>
                <a:srgbClr val="1F497D"/>
              </a:solidFill>
              <a:latin typeface="Calibri"/>
              <a:ea typeface="+mn-ea"/>
              <a:cs typeface="+mn-cs"/>
            </a:rPr>
            <a:t>, nei casi previsti dalla normativa vigente</a:t>
          </a:r>
        </a:p>
      </dsp:txBody>
      <dsp:txXfrm>
        <a:off x="279597" y="2902437"/>
        <a:ext cx="7376892" cy="362882"/>
      </dsp:txXfrm>
    </dsp:sp>
    <dsp:sp modelId="{186560E6-9E8E-4873-A726-9247248026BD}">
      <dsp:nvSpPr>
        <dsp:cNvPr id="0" name=""/>
        <dsp:cNvSpPr/>
      </dsp:nvSpPr>
      <dsp:spPr>
        <a:xfrm>
          <a:off x="52795" y="2857077"/>
          <a:ext cx="453602" cy="45360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1474362" y="-241315"/>
          <a:ext cx="1854230" cy="1854230"/>
        </a:xfrm>
        <a:prstGeom prst="blockArc">
          <a:avLst>
            <a:gd name="adj1" fmla="val 18900000"/>
            <a:gd name="adj2" fmla="val 2700000"/>
            <a:gd name="adj3" fmla="val 1165"/>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DA0F8-B904-4FC9-9A45-461DB87D1B76}">
      <dsp:nvSpPr>
        <dsp:cNvPr id="0" name=""/>
        <dsp:cNvSpPr/>
      </dsp:nvSpPr>
      <dsp:spPr>
        <a:xfrm>
          <a:off x="368290" y="325963"/>
          <a:ext cx="7644878" cy="719672"/>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44354" tIns="45720" rIns="45720" bIns="45720" numCol="1" spcCol="1270" anchor="ctr" anchorCtr="0">
          <a:noAutofit/>
        </a:bodyPr>
        <a:lstStyle/>
        <a:p>
          <a:pPr marL="0" lvl="0" algn="l" defTabSz="800100">
            <a:lnSpc>
              <a:spcPct val="90000"/>
            </a:lnSpc>
            <a:spcBef>
              <a:spcPct val="0"/>
            </a:spcBef>
            <a:spcAft>
              <a:spcPct val="35000"/>
            </a:spcAft>
            <a:buNone/>
          </a:pPr>
          <a:r>
            <a:rPr lang="it-IT" sz="1800" b="1" kern="1200" cap="small" baseline="0" dirty="0">
              <a:solidFill>
                <a:srgbClr val="005677"/>
              </a:solidFill>
              <a:latin typeface="+mn-lt"/>
              <a:ea typeface="+mn-ea"/>
              <a:cs typeface="+mn-cs"/>
            </a:rPr>
            <a:t>non tutti i requisiti sono richiesti a tutte le categorie di soggetti interessati</a:t>
          </a:r>
        </a:p>
      </dsp:txBody>
      <dsp:txXfrm>
        <a:off x="368290" y="325963"/>
        <a:ext cx="7644878" cy="719672"/>
      </dsp:txXfrm>
    </dsp:sp>
    <dsp:sp modelId="{5A1CEDC7-1476-487A-A305-206BF24C0825}">
      <dsp:nvSpPr>
        <dsp:cNvPr id="0" name=""/>
        <dsp:cNvSpPr/>
      </dsp:nvSpPr>
      <dsp:spPr>
        <a:xfrm>
          <a:off x="54073" y="391425"/>
          <a:ext cx="628434" cy="588748"/>
        </a:xfrm>
        <a:prstGeom prst="ellipse">
          <a:avLst/>
        </a:prstGeom>
        <a:solidFill>
          <a:schemeClr val="bg1"/>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AD1B8-86D6-4066-842C-AF50175252D9}">
      <dsp:nvSpPr>
        <dsp:cNvPr id="0" name=""/>
        <dsp:cNvSpPr/>
      </dsp:nvSpPr>
      <dsp:spPr>
        <a:xfrm>
          <a:off x="-2994741" y="-464123"/>
          <a:ext cx="3595248" cy="3595248"/>
        </a:xfrm>
        <a:prstGeom prst="blockArc">
          <a:avLst>
            <a:gd name="adj1" fmla="val 18900000"/>
            <a:gd name="adj2" fmla="val 2700000"/>
            <a:gd name="adj3" fmla="val 601"/>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EFB202-88D9-4872-B06D-B70EABF1EE2D}">
      <dsp:nvSpPr>
        <dsp:cNvPr id="0" name=""/>
        <dsp:cNvSpPr/>
      </dsp:nvSpPr>
      <dsp:spPr>
        <a:xfrm>
          <a:off x="490261" y="381007"/>
          <a:ext cx="7502024" cy="761908"/>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4765" tIns="40640" rIns="40640" bIns="40640" numCol="1" spcCol="1270" anchor="ctr" anchorCtr="0">
          <a:noAutofit/>
        </a:bodyPr>
        <a:lstStyle/>
        <a:p>
          <a:pPr marL="0" lvl="0" algn="l" defTabSz="800100">
            <a:lnSpc>
              <a:spcPct val="90000"/>
            </a:lnSpc>
            <a:spcBef>
              <a:spcPct val="0"/>
            </a:spcBef>
            <a:spcAft>
              <a:spcPct val="35000"/>
            </a:spcAft>
            <a:buNone/>
          </a:pPr>
          <a:r>
            <a:rPr lang="it-IT" sz="1600" b="1" kern="1200" cap="small" dirty="0">
              <a:solidFill>
                <a:srgbClr val="005677"/>
              </a:solidFill>
              <a:latin typeface="Calibri"/>
            </a:rPr>
            <a:t>il portale, in relazione a ciascuna categoria di richiedenti e in considerazione delle particolarità delle casistiche, </a:t>
          </a:r>
          <a:r>
            <a:rPr lang="it-IT" sz="1600" b="1" kern="1200" cap="small" dirty="0">
              <a:solidFill>
                <a:srgbClr val="005677"/>
              </a:solidFill>
            </a:rPr>
            <a:t>consentirà </a:t>
          </a:r>
          <a:r>
            <a:rPr lang="it-IT" sz="1600" b="1" kern="1200" cap="small" dirty="0">
              <a:solidFill>
                <a:srgbClr val="005677"/>
              </a:solidFill>
              <a:latin typeface="Calibri"/>
            </a:rPr>
            <a:t>di indicare la «non obbligatorietà» o «l’esenzione giustificata» da un determinato requisito</a:t>
          </a:r>
        </a:p>
      </dsp:txBody>
      <dsp:txXfrm>
        <a:off x="490261" y="381007"/>
        <a:ext cx="7502024" cy="761908"/>
      </dsp:txXfrm>
    </dsp:sp>
    <dsp:sp modelId="{2049E451-2F7A-4A93-85B7-95F74BF12495}">
      <dsp:nvSpPr>
        <dsp:cNvPr id="0" name=""/>
        <dsp:cNvSpPr/>
      </dsp:nvSpPr>
      <dsp:spPr>
        <a:xfrm>
          <a:off x="14068" y="285769"/>
          <a:ext cx="952385" cy="95238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17F5F2-2BF7-431A-98F1-F0FB89CAB24C}">
      <dsp:nvSpPr>
        <dsp:cNvPr id="0" name=""/>
        <dsp:cNvSpPr/>
      </dsp:nvSpPr>
      <dsp:spPr>
        <a:xfrm>
          <a:off x="490261" y="1524083"/>
          <a:ext cx="7502024" cy="761908"/>
        </a:xfrm>
        <a:prstGeom prst="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4765" tIns="40640" rIns="40640" bIns="40640" numCol="1" spcCol="1270" anchor="ctr" anchorCtr="0">
          <a:noAutofit/>
        </a:bodyPr>
        <a:lstStyle/>
        <a:p>
          <a:pPr lvl="0" algn="l" defTabSz="711200">
            <a:lnSpc>
              <a:spcPct val="90000"/>
            </a:lnSpc>
            <a:spcBef>
              <a:spcPct val="0"/>
            </a:spcBef>
            <a:spcAft>
              <a:spcPct val="35000"/>
            </a:spcAft>
          </a:pPr>
          <a:r>
            <a:rPr lang="it-IT" sz="1600" b="1" kern="1200" cap="small" baseline="0" dirty="0">
              <a:solidFill>
                <a:srgbClr val="005677"/>
              </a:solidFill>
              <a:latin typeface="+mn-lt"/>
              <a:ea typeface="+mn-ea"/>
              <a:cs typeface="+mn-cs"/>
            </a:rPr>
            <a:t>con riferimento alla regolarità contributiva e fiscale (lett. c) ed e)) la dichiarazione attiene alla circostanza di essere in regola con gli adempimenti richiesti dalla relativa disciplina normativa vigente ai </a:t>
          </a:r>
          <a:r>
            <a:rPr lang="it-IT" sz="1600" b="1" kern="1200" cap="small" baseline="0" dirty="0" smtClean="0">
              <a:solidFill>
                <a:srgbClr val="005677"/>
              </a:solidFill>
              <a:latin typeface="+mn-lt"/>
              <a:ea typeface="+mn-ea"/>
              <a:cs typeface="+mn-cs"/>
            </a:rPr>
            <a:t>fini </a:t>
          </a:r>
          <a:r>
            <a:rPr lang="it-IT" sz="1600" b="1" kern="1200" cap="small" baseline="0" dirty="0">
              <a:solidFill>
                <a:srgbClr val="005677"/>
              </a:solidFill>
              <a:latin typeface="+mn-lt"/>
              <a:ea typeface="+mn-ea"/>
              <a:cs typeface="+mn-cs"/>
            </a:rPr>
            <a:t>del rilascio della relativa certificazione</a:t>
          </a:r>
        </a:p>
      </dsp:txBody>
      <dsp:txXfrm>
        <a:off x="490261" y="1524083"/>
        <a:ext cx="7502024" cy="761908"/>
      </dsp:txXfrm>
    </dsp:sp>
    <dsp:sp modelId="{24161095-FA95-402E-9C57-9DEEF3745CA0}">
      <dsp:nvSpPr>
        <dsp:cNvPr id="0" name=""/>
        <dsp:cNvSpPr/>
      </dsp:nvSpPr>
      <dsp:spPr>
        <a:xfrm>
          <a:off x="14068" y="1428845"/>
          <a:ext cx="952385" cy="95238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2C93F-33C4-4D93-9FAD-C80B6BC74C12}">
      <dsp:nvSpPr>
        <dsp:cNvPr id="0" name=""/>
        <dsp:cNvSpPr/>
      </dsp:nvSpPr>
      <dsp:spPr>
        <a:xfrm>
          <a:off x="-2436227" y="-376318"/>
          <a:ext cx="2909138" cy="2909138"/>
        </a:xfrm>
        <a:prstGeom prst="blockArc">
          <a:avLst>
            <a:gd name="adj1" fmla="val 18900000"/>
            <a:gd name="adj2" fmla="val 2700000"/>
            <a:gd name="adj3" fmla="val 742"/>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F1F3E-BE3A-458B-A372-2D52D13E2B08}">
      <dsp:nvSpPr>
        <dsp:cNvPr id="0" name=""/>
        <dsp:cNvSpPr/>
      </dsp:nvSpPr>
      <dsp:spPr>
        <a:xfrm>
          <a:off x="304022" y="215650"/>
          <a:ext cx="7129309"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marL="0" lvl="0" indent="0" algn="l" defTabSz="533400">
            <a:lnSpc>
              <a:spcPct val="90000"/>
            </a:lnSpc>
            <a:spcBef>
              <a:spcPct val="0"/>
            </a:spcBef>
            <a:spcAft>
              <a:spcPct val="35000"/>
            </a:spcAft>
            <a:buClrTx/>
            <a:buSzTx/>
            <a:buFont typeface="Wingdings" panose="05000000000000000000" pitchFamily="2" charset="2"/>
            <a:buNone/>
          </a:pPr>
          <a:r>
            <a:rPr lang="it-IT" sz="1400" b="1" kern="1200" cap="small" dirty="0">
              <a:solidFill>
                <a:srgbClr val="1F497D"/>
              </a:solidFill>
              <a:latin typeface="Calibri"/>
              <a:ea typeface="+mn-ea"/>
              <a:cs typeface="+mn-cs"/>
            </a:rPr>
            <a:t>iscrizione alla camera di commercio, industria, artigianato e agricoltura</a:t>
          </a:r>
        </a:p>
      </dsp:txBody>
      <dsp:txXfrm>
        <a:off x="304022" y="215650"/>
        <a:ext cx="7129309" cy="431300"/>
      </dsp:txXfrm>
    </dsp:sp>
    <dsp:sp modelId="{C577F0F7-84EA-4E90-A5E3-74884CA915E9}">
      <dsp:nvSpPr>
        <dsp:cNvPr id="0" name=""/>
        <dsp:cNvSpPr/>
      </dsp:nvSpPr>
      <dsp:spPr>
        <a:xfrm>
          <a:off x="34459" y="161737"/>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D62F13-ADC6-4093-B867-E48BE707C358}">
      <dsp:nvSpPr>
        <dsp:cNvPr id="0" name=""/>
        <dsp:cNvSpPr/>
      </dsp:nvSpPr>
      <dsp:spPr>
        <a:xfrm>
          <a:off x="460800" y="862600"/>
          <a:ext cx="6972532"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marL="0" lvl="0" indent="0" algn="l" defTabSz="622300">
            <a:lnSpc>
              <a:spcPct val="90000"/>
            </a:lnSpc>
            <a:spcBef>
              <a:spcPct val="0"/>
            </a:spcBef>
            <a:spcAft>
              <a:spcPct val="35000"/>
            </a:spcAft>
          </a:pPr>
          <a:r>
            <a:rPr lang="it-IT" sz="1400" b="1" kern="1200" cap="small" dirty="0">
              <a:solidFill>
                <a:srgbClr val="1F497D"/>
              </a:solidFill>
              <a:latin typeface="Calibri"/>
              <a:ea typeface="+mn-ea"/>
              <a:cs typeface="+mn-cs"/>
            </a:rPr>
            <a:t>possesso del </a:t>
          </a:r>
          <a:r>
            <a:rPr lang="it-IT" sz="1400" b="1" kern="1200" cap="small" dirty="0" err="1">
              <a:solidFill>
                <a:srgbClr val="1F497D"/>
              </a:solidFill>
              <a:latin typeface="Calibri"/>
              <a:ea typeface="+mn-ea"/>
              <a:cs typeface="+mn-cs"/>
            </a:rPr>
            <a:t>durc</a:t>
          </a:r>
          <a:r>
            <a:rPr lang="it-IT" sz="1400" b="1" kern="1200" cap="small" dirty="0">
              <a:solidFill>
                <a:srgbClr val="1F497D"/>
              </a:solidFill>
              <a:latin typeface="Calibri"/>
              <a:ea typeface="+mn-ea"/>
              <a:cs typeface="+mn-cs"/>
            </a:rPr>
            <a:t> in corso di validità</a:t>
          </a:r>
          <a:r>
            <a:rPr lang="it-IT" sz="1600" b="1" kern="1200" dirty="0"/>
            <a:t>		</a:t>
          </a:r>
        </a:p>
      </dsp:txBody>
      <dsp:txXfrm>
        <a:off x="460800" y="862600"/>
        <a:ext cx="6972532" cy="431300"/>
      </dsp:txXfrm>
    </dsp:sp>
    <dsp:sp modelId="{3945A64D-6CD8-4760-A2A1-DD4FF6B972D5}">
      <dsp:nvSpPr>
        <dsp:cNvPr id="0" name=""/>
        <dsp:cNvSpPr/>
      </dsp:nvSpPr>
      <dsp:spPr>
        <a:xfrm>
          <a:off x="191237" y="808688"/>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7DFCCF-6000-49FE-9AC6-F15197AB603E}">
      <dsp:nvSpPr>
        <dsp:cNvPr id="0" name=""/>
        <dsp:cNvSpPr/>
      </dsp:nvSpPr>
      <dsp:spPr>
        <a:xfrm>
          <a:off x="304022" y="1509551"/>
          <a:ext cx="7129309" cy="43130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345" tIns="35560" rIns="35560" bIns="35560" numCol="1" spcCol="1270" anchor="ctr" anchorCtr="0">
          <a:noAutofit/>
        </a:bodyPr>
        <a:lstStyle/>
        <a:p>
          <a:pPr lvl="0" algn="l" defTabSz="622300">
            <a:lnSpc>
              <a:spcPct val="90000"/>
            </a:lnSpc>
            <a:spcBef>
              <a:spcPct val="0"/>
            </a:spcBef>
            <a:spcAft>
              <a:spcPct val="35000"/>
            </a:spcAft>
          </a:pPr>
          <a:r>
            <a:rPr lang="it-IT" sz="1400" b="1" kern="1200" cap="small" dirty="0">
              <a:solidFill>
                <a:srgbClr val="1F497D"/>
              </a:solidFill>
              <a:latin typeface="Calibri"/>
              <a:ea typeface="+mn-ea"/>
              <a:cs typeface="+mn-cs"/>
            </a:rPr>
            <a:t>possesso della certificazione di regolarità fiscale di cui all’art. 17-bis, commi 5 e 6 del </a:t>
          </a:r>
          <a:r>
            <a:rPr lang="it-IT" sz="1400" b="1" kern="1200" cap="small" dirty="0" err="1">
              <a:solidFill>
                <a:srgbClr val="1F497D"/>
              </a:solidFill>
              <a:latin typeface="Calibri"/>
              <a:ea typeface="+mn-ea"/>
              <a:cs typeface="+mn-cs"/>
            </a:rPr>
            <a:t>dlgs</a:t>
          </a:r>
          <a:r>
            <a:rPr lang="it-IT" sz="1400" b="1" kern="1200" cap="small" dirty="0">
              <a:solidFill>
                <a:srgbClr val="1F497D"/>
              </a:solidFill>
              <a:latin typeface="Calibri"/>
              <a:ea typeface="+mn-ea"/>
              <a:cs typeface="+mn-cs"/>
            </a:rPr>
            <a:t> n. 241/97, nei casi previsti dalla normativa vigente</a:t>
          </a:r>
        </a:p>
      </dsp:txBody>
      <dsp:txXfrm>
        <a:off x="304022" y="1509551"/>
        <a:ext cx="7129309" cy="431300"/>
      </dsp:txXfrm>
    </dsp:sp>
    <dsp:sp modelId="{F74E6ED9-C8D0-4722-80C2-0C21D1D5C11C}">
      <dsp:nvSpPr>
        <dsp:cNvPr id="0" name=""/>
        <dsp:cNvSpPr/>
      </dsp:nvSpPr>
      <dsp:spPr>
        <a:xfrm>
          <a:off x="34459" y="1455638"/>
          <a:ext cx="539125" cy="539125"/>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231" cy="339465"/>
          </a:xfrm>
          <a:prstGeom prst="rect">
            <a:avLst/>
          </a:prstGeom>
        </p:spPr>
        <p:txBody>
          <a:bodyPr vert="horz" lIns="106994" tIns="53497" rIns="106994" bIns="53497" rtlCol="0"/>
          <a:lstStyle>
            <a:lvl1pPr algn="l">
              <a:defRPr sz="1400"/>
            </a:lvl1pPr>
          </a:lstStyle>
          <a:p>
            <a:endParaRPr lang="it-IT"/>
          </a:p>
        </p:txBody>
      </p:sp>
      <p:sp>
        <p:nvSpPr>
          <p:cNvPr id="3" name="Segnaposto data 2"/>
          <p:cNvSpPr>
            <a:spLocks noGrp="1"/>
          </p:cNvSpPr>
          <p:nvPr>
            <p:ph type="dt" sz="quarter" idx="1"/>
          </p:nvPr>
        </p:nvSpPr>
        <p:spPr>
          <a:xfrm>
            <a:off x="5624271" y="0"/>
            <a:ext cx="4302231" cy="339465"/>
          </a:xfrm>
          <a:prstGeom prst="rect">
            <a:avLst/>
          </a:prstGeom>
        </p:spPr>
        <p:txBody>
          <a:bodyPr vert="horz" lIns="106994" tIns="53497" rIns="106994" bIns="53497" rtlCol="0"/>
          <a:lstStyle>
            <a:lvl1pPr algn="r">
              <a:defRPr sz="1400"/>
            </a:lvl1pPr>
          </a:lstStyle>
          <a:p>
            <a:fld id="{D7FFA1DA-629B-7946-9596-8DE7AA48263D}" type="datetimeFigureOut">
              <a:rPr lang="it-IT" smtClean="0"/>
              <a:t>24/09/2024</a:t>
            </a:fld>
            <a:endParaRPr lang="it-IT"/>
          </a:p>
        </p:txBody>
      </p:sp>
      <p:sp>
        <p:nvSpPr>
          <p:cNvPr id="4" name="Segnaposto piè di pagina 3"/>
          <p:cNvSpPr>
            <a:spLocks noGrp="1"/>
          </p:cNvSpPr>
          <p:nvPr>
            <p:ph type="ftr" sz="quarter" idx="2"/>
          </p:nvPr>
        </p:nvSpPr>
        <p:spPr>
          <a:xfrm>
            <a:off x="0" y="6456116"/>
            <a:ext cx="4302231" cy="339465"/>
          </a:xfrm>
          <a:prstGeom prst="rect">
            <a:avLst/>
          </a:prstGeom>
        </p:spPr>
        <p:txBody>
          <a:bodyPr vert="horz" lIns="106994" tIns="53497" rIns="106994" bIns="53497" rtlCol="0" anchor="b"/>
          <a:lstStyle>
            <a:lvl1pPr algn="l">
              <a:defRPr sz="1400"/>
            </a:lvl1pPr>
          </a:lstStyle>
          <a:p>
            <a:endParaRPr lang="it-IT"/>
          </a:p>
        </p:txBody>
      </p:sp>
      <p:sp>
        <p:nvSpPr>
          <p:cNvPr id="5" name="Segnaposto numero diapositiva 4"/>
          <p:cNvSpPr>
            <a:spLocks noGrp="1"/>
          </p:cNvSpPr>
          <p:nvPr>
            <p:ph type="sldNum" sz="quarter" idx="3"/>
          </p:nvPr>
        </p:nvSpPr>
        <p:spPr>
          <a:xfrm>
            <a:off x="5624271" y="6456116"/>
            <a:ext cx="4302231" cy="339465"/>
          </a:xfrm>
          <a:prstGeom prst="rect">
            <a:avLst/>
          </a:prstGeom>
        </p:spPr>
        <p:txBody>
          <a:bodyPr vert="horz" lIns="106994" tIns="53497" rIns="106994" bIns="53497" rtlCol="0" anchor="b"/>
          <a:lstStyle>
            <a:lvl1pPr algn="r">
              <a:defRPr sz="1400"/>
            </a:lvl1pPr>
          </a:lstStyle>
          <a:p>
            <a:fld id="{DC8E683B-E46A-A349-BD6B-3AC0A48A4D5B}" type="slidenum">
              <a:rPr lang="it-IT" smtClean="0"/>
              <a:t>‹N›</a:t>
            </a:fld>
            <a:endParaRPr lang="it-IT"/>
          </a:p>
        </p:txBody>
      </p:sp>
    </p:spTree>
    <p:extLst>
      <p:ext uri="{BB962C8B-B14F-4D97-AF65-F5344CB8AC3E}">
        <p14:creationId xmlns:p14="http://schemas.microsoft.com/office/powerpoint/2010/main" val="25530154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231" cy="339465"/>
          </a:xfrm>
          <a:prstGeom prst="rect">
            <a:avLst/>
          </a:prstGeom>
        </p:spPr>
        <p:txBody>
          <a:bodyPr vert="horz" lIns="106994" tIns="53497" rIns="106994" bIns="53497" rtlCol="0"/>
          <a:lstStyle>
            <a:lvl1pPr algn="l">
              <a:defRPr sz="1400"/>
            </a:lvl1pPr>
          </a:lstStyle>
          <a:p>
            <a:endParaRPr lang="it-IT"/>
          </a:p>
        </p:txBody>
      </p:sp>
      <p:sp>
        <p:nvSpPr>
          <p:cNvPr id="3" name="Segnaposto data 2"/>
          <p:cNvSpPr>
            <a:spLocks noGrp="1"/>
          </p:cNvSpPr>
          <p:nvPr>
            <p:ph type="dt" idx="1"/>
          </p:nvPr>
        </p:nvSpPr>
        <p:spPr>
          <a:xfrm>
            <a:off x="5624271" y="0"/>
            <a:ext cx="4302231" cy="339465"/>
          </a:xfrm>
          <a:prstGeom prst="rect">
            <a:avLst/>
          </a:prstGeom>
        </p:spPr>
        <p:txBody>
          <a:bodyPr vert="horz" lIns="106994" tIns="53497" rIns="106994" bIns="53497" rtlCol="0"/>
          <a:lstStyle>
            <a:lvl1pPr algn="r">
              <a:defRPr sz="1400"/>
            </a:lvl1pPr>
          </a:lstStyle>
          <a:p>
            <a:fld id="{2C94D03A-7E69-7344-8274-FB2F924124AC}" type="datetimeFigureOut">
              <a:rPr lang="it-IT" smtClean="0"/>
              <a:t>24/09/2024</a:t>
            </a:fld>
            <a:endParaRPr lang="it-IT"/>
          </a:p>
        </p:txBody>
      </p:sp>
      <p:sp>
        <p:nvSpPr>
          <p:cNvPr id="4" name="Segnaposto immagine diapositiva 3"/>
          <p:cNvSpPr>
            <a:spLocks noGrp="1" noRot="1" noChangeAspect="1"/>
          </p:cNvSpPr>
          <p:nvPr>
            <p:ph type="sldImg" idx="2"/>
          </p:nvPr>
        </p:nvSpPr>
        <p:spPr>
          <a:xfrm>
            <a:off x="2701925" y="509588"/>
            <a:ext cx="4524375" cy="2549525"/>
          </a:xfrm>
          <a:prstGeom prst="rect">
            <a:avLst/>
          </a:prstGeom>
          <a:noFill/>
          <a:ln w="12700">
            <a:solidFill>
              <a:prstClr val="black"/>
            </a:solidFill>
          </a:ln>
        </p:spPr>
        <p:txBody>
          <a:bodyPr vert="horz" lIns="106994" tIns="53497" rIns="106994" bIns="53497" rtlCol="0" anchor="ctr"/>
          <a:lstStyle/>
          <a:p>
            <a:endParaRPr lang="it-IT"/>
          </a:p>
        </p:txBody>
      </p:sp>
      <p:sp>
        <p:nvSpPr>
          <p:cNvPr id="5" name="Segnaposto note 4"/>
          <p:cNvSpPr>
            <a:spLocks noGrp="1"/>
          </p:cNvSpPr>
          <p:nvPr>
            <p:ph type="body" sz="quarter" idx="3"/>
          </p:nvPr>
        </p:nvSpPr>
        <p:spPr>
          <a:xfrm>
            <a:off x="992823" y="3229106"/>
            <a:ext cx="7942580" cy="3059373"/>
          </a:xfrm>
          <a:prstGeom prst="rect">
            <a:avLst/>
          </a:prstGeom>
        </p:spPr>
        <p:txBody>
          <a:bodyPr vert="horz" lIns="106994" tIns="53497" rIns="106994" bIns="53497"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56116"/>
            <a:ext cx="4302231" cy="339465"/>
          </a:xfrm>
          <a:prstGeom prst="rect">
            <a:avLst/>
          </a:prstGeom>
        </p:spPr>
        <p:txBody>
          <a:bodyPr vert="horz" lIns="106994" tIns="53497" rIns="106994" bIns="53497" rtlCol="0" anchor="b"/>
          <a:lstStyle>
            <a:lvl1pPr algn="l">
              <a:defRPr sz="1400"/>
            </a:lvl1pPr>
          </a:lstStyle>
          <a:p>
            <a:endParaRPr lang="it-IT"/>
          </a:p>
        </p:txBody>
      </p:sp>
      <p:sp>
        <p:nvSpPr>
          <p:cNvPr id="7" name="Segnaposto numero diapositiva 6"/>
          <p:cNvSpPr>
            <a:spLocks noGrp="1"/>
          </p:cNvSpPr>
          <p:nvPr>
            <p:ph type="sldNum" sz="quarter" idx="5"/>
          </p:nvPr>
        </p:nvSpPr>
        <p:spPr>
          <a:xfrm>
            <a:off x="5624271" y="6456116"/>
            <a:ext cx="4302231" cy="339465"/>
          </a:xfrm>
          <a:prstGeom prst="rect">
            <a:avLst/>
          </a:prstGeom>
        </p:spPr>
        <p:txBody>
          <a:bodyPr vert="horz" lIns="106994" tIns="53497" rIns="106994" bIns="53497" rtlCol="0" anchor="b"/>
          <a:lstStyle>
            <a:lvl1pPr algn="r">
              <a:defRPr sz="1400"/>
            </a:lvl1pPr>
          </a:lstStyle>
          <a:p>
            <a:fld id="{2135063F-75B3-A840-BD8A-A74602CDE0A2}" type="slidenum">
              <a:rPr lang="it-IT" smtClean="0"/>
              <a:t>‹N›</a:t>
            </a:fld>
            <a:endParaRPr lang="it-IT"/>
          </a:p>
        </p:txBody>
      </p:sp>
    </p:spTree>
    <p:extLst>
      <p:ext uri="{BB962C8B-B14F-4D97-AF65-F5344CB8AC3E}">
        <p14:creationId xmlns:p14="http://schemas.microsoft.com/office/powerpoint/2010/main" val="21672590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700338" y="509588"/>
            <a:ext cx="4527550"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1</a:t>
            </a:fld>
            <a:endParaRPr lang="it-IT"/>
          </a:p>
        </p:txBody>
      </p:sp>
    </p:spTree>
    <p:extLst>
      <p:ext uri="{BB962C8B-B14F-4D97-AF65-F5344CB8AC3E}">
        <p14:creationId xmlns:p14="http://schemas.microsoft.com/office/powerpoint/2010/main" val="1680602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698750" y="509588"/>
            <a:ext cx="4530725"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2</a:t>
            </a:fld>
            <a:endParaRPr lang="it-IT"/>
          </a:p>
        </p:txBody>
      </p:sp>
    </p:spTree>
    <p:extLst>
      <p:ext uri="{BB962C8B-B14F-4D97-AF65-F5344CB8AC3E}">
        <p14:creationId xmlns:p14="http://schemas.microsoft.com/office/powerpoint/2010/main" val="1890622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14</a:t>
            </a:fld>
            <a:endParaRPr lang="it-IT"/>
          </a:p>
        </p:txBody>
      </p:sp>
    </p:spTree>
    <p:extLst>
      <p:ext uri="{BB962C8B-B14F-4D97-AF65-F5344CB8AC3E}">
        <p14:creationId xmlns:p14="http://schemas.microsoft.com/office/powerpoint/2010/main" val="177083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700338" y="509588"/>
            <a:ext cx="4527550"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20</a:t>
            </a:fld>
            <a:endParaRPr lang="it-IT"/>
          </a:p>
        </p:txBody>
      </p:sp>
    </p:spTree>
    <p:extLst>
      <p:ext uri="{BB962C8B-B14F-4D97-AF65-F5344CB8AC3E}">
        <p14:creationId xmlns:p14="http://schemas.microsoft.com/office/powerpoint/2010/main" val="1680602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700338" y="509588"/>
            <a:ext cx="4527550"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33</a:t>
            </a:fld>
            <a:endParaRPr lang="it-IT"/>
          </a:p>
        </p:txBody>
      </p:sp>
    </p:spTree>
    <p:extLst>
      <p:ext uri="{BB962C8B-B14F-4D97-AF65-F5344CB8AC3E}">
        <p14:creationId xmlns:p14="http://schemas.microsoft.com/office/powerpoint/2010/main" val="145629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698750" y="509588"/>
            <a:ext cx="4530725"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t>36</a:t>
            </a:fld>
            <a:endParaRPr lang="it-IT"/>
          </a:p>
        </p:txBody>
      </p:sp>
    </p:spTree>
    <p:extLst>
      <p:ext uri="{BB962C8B-B14F-4D97-AF65-F5344CB8AC3E}">
        <p14:creationId xmlns:p14="http://schemas.microsoft.com/office/powerpoint/2010/main" val="3889935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700338" y="509588"/>
            <a:ext cx="4527550" cy="254952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135063F-75B3-A840-BD8A-A74602CDE0A2}" type="slidenum">
              <a:rPr lang="it-IT" smtClean="0">
                <a:solidFill>
                  <a:prstClr val="black"/>
                </a:solidFill>
              </a:rPr>
              <a:pPr/>
              <a:t>49</a:t>
            </a:fld>
            <a:endParaRPr lang="it-IT">
              <a:solidFill>
                <a:prstClr val="black"/>
              </a:solidFill>
            </a:endParaRPr>
          </a:p>
        </p:txBody>
      </p:sp>
    </p:spTree>
    <p:extLst>
      <p:ext uri="{BB962C8B-B14F-4D97-AF65-F5344CB8AC3E}">
        <p14:creationId xmlns:p14="http://schemas.microsoft.com/office/powerpoint/2010/main" val="404902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Holder 7"/>
          <p:cNvSpPr>
            <a:spLocks noGrp="1"/>
          </p:cNvSpPr>
          <p:nvPr>
            <p:ph type="sldNum" sz="quarter" idx="7"/>
          </p:nvPr>
        </p:nvSpPr>
        <p:spPr>
          <a:xfrm>
            <a:off x="8610600" y="4632325"/>
            <a:ext cx="350520" cy="215444"/>
          </a:xfrm>
          <a:prstGeom prst="rect">
            <a:avLst/>
          </a:prstGeom>
        </p:spPr>
        <p:txBody>
          <a:bodyPr lIns="0" tIns="0" rIns="0" bIns="0"/>
          <a:lstStyle>
            <a:lvl1pPr algn="ctr">
              <a:defRPr sz="1300">
                <a:solidFill>
                  <a:srgbClr val="103676"/>
                </a:solidFill>
              </a:defRPr>
            </a:lvl1pPr>
          </a:lstStyle>
          <a:p>
            <a:fld id="{B6F15528-21DE-4FAA-801E-634DDDAF4B2B}" type="slidenum">
              <a:rPr lang="it-IT" smtClean="0"/>
              <a:pPr/>
              <a:t>‹N›</a:t>
            </a:fld>
            <a:endParaRPr lang="it-IT" dirty="0"/>
          </a:p>
        </p:txBody>
      </p:sp>
      <p:sp>
        <p:nvSpPr>
          <p:cNvPr id="15" name="Holder 3"/>
          <p:cNvSpPr>
            <a:spLocks noGrp="1"/>
          </p:cNvSpPr>
          <p:nvPr>
            <p:ph type="body" idx="1"/>
          </p:nvPr>
        </p:nvSpPr>
        <p:spPr>
          <a:xfrm>
            <a:off x="685800" y="1584325"/>
            <a:ext cx="7772400" cy="2362200"/>
          </a:xfrm>
        </p:spPr>
        <p:txBody>
          <a:bodyPr lIns="0" tIns="0" rIns="0" bIns="0"/>
          <a:lstStyle>
            <a:lvl1pPr algn="just">
              <a:defRPr sz="1200" b="0" i="0">
                <a:solidFill>
                  <a:schemeClr val="tx1"/>
                </a:solidFill>
              </a:defRPr>
            </a:lvl1pPr>
          </a:lstStyle>
          <a:p>
            <a:endParaRPr dirty="0"/>
          </a:p>
        </p:txBody>
      </p:sp>
      <p:sp>
        <p:nvSpPr>
          <p:cNvPr id="16"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
        <p:nvSpPr>
          <p:cNvPr id="17" name="Titolo 16"/>
          <p:cNvSpPr>
            <a:spLocks noGrp="1"/>
          </p:cNvSpPr>
          <p:nvPr>
            <p:ph type="title"/>
          </p:nvPr>
        </p:nvSpPr>
        <p:spPr/>
        <p:txBody>
          <a:bodyPr vert="horz"/>
          <a:lstStyle/>
          <a:p>
            <a:r>
              <a:rPr lang="it-IT"/>
              <a:t>Fare clic per modificare stile</a:t>
            </a:r>
          </a:p>
        </p:txBody>
      </p:sp>
      <p:sp>
        <p:nvSpPr>
          <p:cNvPr id="6" name="bg object 16"/>
          <p:cNvSpPr/>
          <p:nvPr userDrawn="1"/>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vert="horz"/>
          <a:lstStyle/>
          <a:p>
            <a:r>
              <a:rPr lang="it-IT"/>
              <a:t>Fare clic per modificare stile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‹N›</a:t>
            </a:fld>
            <a:endParaRPr lang="it-IT" dirty="0"/>
          </a:p>
        </p:txBody>
      </p:sp>
      <p:sp>
        <p:nvSpPr>
          <p:cNvPr id="7" name="Holder 2"/>
          <p:cNvSpPr txBox="1">
            <a:spLocks/>
          </p:cNvSpPr>
          <p:nvPr userDrawn="1"/>
        </p:nvSpPr>
        <p:spPr>
          <a:xfrm>
            <a:off x="682311" y="1580097"/>
            <a:ext cx="7745511" cy="625475"/>
          </a:xfrm>
          <a:prstGeom prst="rect">
            <a:avLst/>
          </a:prstGeom>
        </p:spPr>
        <p:txBody>
          <a:bodyPr wrap="square" lIns="0" tIns="0" rIns="0" bIns="0">
            <a:spAutoFit/>
          </a:bodyPr>
          <a:lstStyle>
            <a:lvl1pPr>
              <a:defRPr sz="2100" b="1" i="0">
                <a:solidFill>
                  <a:srgbClr val="11498A"/>
                </a:solidFill>
                <a:latin typeface="Calibri"/>
                <a:ea typeface="+mj-ea"/>
                <a:cs typeface="Calibri"/>
              </a:defRPr>
            </a:lvl1pPr>
          </a:lstStyle>
          <a:p>
            <a:endParaRPr lang="it-IT" dirty="0"/>
          </a:p>
        </p:txBody>
      </p:sp>
      <p:sp>
        <p:nvSpPr>
          <p:cNvPr id="8"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
        <p:nvSpPr>
          <p:cNvPr id="9" name="Holder 3"/>
          <p:cNvSpPr>
            <a:spLocks noGrp="1"/>
          </p:cNvSpPr>
          <p:nvPr>
            <p:ph type="body" idx="1"/>
          </p:nvPr>
        </p:nvSpPr>
        <p:spPr>
          <a:xfrm>
            <a:off x="685800" y="1584325"/>
            <a:ext cx="7772400" cy="2133600"/>
          </a:xfrm>
        </p:spPr>
        <p:txBody>
          <a:bodyPr lIns="0" tIns="0" rIns="0" bIns="0"/>
          <a:lstStyle>
            <a:lvl1pPr algn="just">
              <a:defRPr sz="1200" b="0" i="0">
                <a:solidFill>
                  <a:schemeClr val="tx1"/>
                </a:solidFill>
              </a:defRPr>
            </a:lvl1pPr>
          </a:lstStyle>
          <a:p>
            <a:endParaRPr dirty="0"/>
          </a:p>
        </p:txBody>
      </p:sp>
    </p:spTree>
    <p:extLst>
      <p:ext uri="{BB962C8B-B14F-4D97-AF65-F5344CB8AC3E}">
        <p14:creationId xmlns:p14="http://schemas.microsoft.com/office/powerpoint/2010/main" val="316101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‹N›</a:t>
            </a:fld>
            <a:endParaRPr lang="it-IT" dirty="0"/>
          </a:p>
        </p:txBody>
      </p:sp>
      <p:sp>
        <p:nvSpPr>
          <p:cNvPr id="4" name="Holder 3"/>
          <p:cNvSpPr>
            <a:spLocks noGrp="1"/>
          </p:cNvSpPr>
          <p:nvPr>
            <p:ph type="body" idx="1"/>
          </p:nvPr>
        </p:nvSpPr>
        <p:spPr>
          <a:xfrm>
            <a:off x="685800" y="762000"/>
            <a:ext cx="7772400" cy="2133600"/>
          </a:xfrm>
        </p:spPr>
        <p:txBody>
          <a:bodyPr lIns="0" tIns="0" rIns="0" bIns="0"/>
          <a:lstStyle>
            <a:lvl1pPr algn="just">
              <a:defRPr sz="1200" b="0" i="0">
                <a:solidFill>
                  <a:schemeClr val="tx1"/>
                </a:solidFill>
              </a:defRPr>
            </a:lvl1pPr>
          </a:lstStyle>
          <a:p>
            <a:endParaRPr dirty="0"/>
          </a:p>
        </p:txBody>
      </p:sp>
      <p:sp>
        <p:nvSpPr>
          <p:cNvPr id="5"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Tree>
    <p:extLst>
      <p:ext uri="{BB962C8B-B14F-4D97-AF65-F5344CB8AC3E}">
        <p14:creationId xmlns:p14="http://schemas.microsoft.com/office/powerpoint/2010/main" val="105358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11498A"/>
                </a:solidFill>
                <a:latin typeface="Calibri"/>
                <a:cs typeface="Calibri"/>
              </a:defRPr>
            </a:lvl1pPr>
          </a:lstStyle>
          <a:p>
            <a:endParaRPr dirty="0"/>
          </a:p>
        </p:txBody>
      </p:sp>
      <p:sp>
        <p:nvSpPr>
          <p:cNvPr id="4" name="Holder 4"/>
          <p:cNvSpPr>
            <a:spLocks noGrp="1"/>
          </p:cNvSpPr>
          <p:nvPr>
            <p:ph sz="half" idx="3"/>
          </p:nvPr>
        </p:nvSpPr>
        <p:spPr>
          <a:xfrm>
            <a:off x="5486400" y="1584325"/>
            <a:ext cx="4038600" cy="1905000"/>
          </a:xfrm>
          <a:prstGeom prst="rect">
            <a:avLst/>
          </a:prstGeom>
        </p:spPr>
        <p:txBody>
          <a:bodyPr wrap="square" lIns="0" tIns="0" rIns="0" bIns="0">
            <a:spAutoFit/>
          </a:bodyPr>
          <a:lstStyle>
            <a:lvl1pPr>
              <a:defRPr/>
            </a:lvl1pPr>
          </a:lstStyle>
          <a:p>
            <a:endParaRPr dirty="0"/>
          </a:p>
        </p:txBody>
      </p:sp>
      <p:sp>
        <p:nvSpPr>
          <p:cNvPr id="7" name="Holder 7"/>
          <p:cNvSpPr>
            <a:spLocks noGrp="1"/>
          </p:cNvSpPr>
          <p:nvPr>
            <p:ph type="sldNum" sz="quarter" idx="7"/>
          </p:nvPr>
        </p:nvSpPr>
        <p:spPr>
          <a:xfrm>
            <a:off x="8610600" y="4632325"/>
            <a:ext cx="350520" cy="215444"/>
          </a:xfrm>
          <a:prstGeom prst="rect">
            <a:avLst/>
          </a:prstGeom>
        </p:spPr>
        <p:txBody>
          <a:bodyPr lIns="0" tIns="0" rIns="0" bIns="0"/>
          <a:lstStyle>
            <a:lvl1pPr algn="ctr">
              <a:defRPr sz="1300">
                <a:solidFill>
                  <a:srgbClr val="103676"/>
                </a:solidFill>
              </a:defRPr>
            </a:lvl1pPr>
          </a:lstStyle>
          <a:p>
            <a:fld id="{B6F15528-21DE-4FAA-801E-634DDDAF4B2B}" type="slidenum">
              <a:rPr lang="it-IT" smtClean="0"/>
              <a:pPr/>
              <a:t>‹N›</a:t>
            </a:fld>
            <a:endParaRPr lang="it-IT" dirty="0"/>
          </a:p>
        </p:txBody>
      </p:sp>
      <p:sp>
        <p:nvSpPr>
          <p:cNvPr id="11" name="Holder 2"/>
          <p:cNvSpPr txBox="1">
            <a:spLocks/>
          </p:cNvSpPr>
          <p:nvPr userDrawn="1"/>
        </p:nvSpPr>
        <p:spPr>
          <a:xfrm>
            <a:off x="682311" y="1580097"/>
            <a:ext cx="7745511" cy="625475"/>
          </a:xfrm>
          <a:prstGeom prst="rect">
            <a:avLst/>
          </a:prstGeom>
        </p:spPr>
        <p:txBody>
          <a:bodyPr wrap="square" lIns="0" tIns="0" rIns="0" bIns="0">
            <a:spAutoFit/>
          </a:bodyPr>
          <a:lstStyle>
            <a:lvl1pPr>
              <a:defRPr sz="2100" b="1" i="0">
                <a:solidFill>
                  <a:srgbClr val="11498A"/>
                </a:solidFill>
                <a:latin typeface="Calibri"/>
                <a:ea typeface="+mj-ea"/>
                <a:cs typeface="Calibri"/>
              </a:defRPr>
            </a:lvl1pPr>
          </a:lstStyle>
          <a:p>
            <a:endParaRPr lang="it-IT" dirty="0"/>
          </a:p>
        </p:txBody>
      </p:sp>
      <p:sp>
        <p:nvSpPr>
          <p:cNvPr id="12" name="Holder 2"/>
          <p:cNvSpPr txBox="1">
            <a:spLocks/>
          </p:cNvSpPr>
          <p:nvPr userDrawn="1"/>
        </p:nvSpPr>
        <p:spPr>
          <a:xfrm>
            <a:off x="699245" y="1580098"/>
            <a:ext cx="3872756" cy="2458502"/>
          </a:xfrm>
          <a:prstGeom prst="rect">
            <a:avLst/>
          </a:prstGeom>
        </p:spPr>
        <p:txBody>
          <a:bodyPr wrap="square" lIns="0" tIns="0" rIns="0" bIns="0">
            <a:spAutoFit/>
          </a:bodyPr>
          <a:lstStyle>
            <a:lvl1pPr>
              <a:defRPr sz="2100" b="1" i="0">
                <a:solidFill>
                  <a:srgbClr val="11498A"/>
                </a:solidFill>
                <a:latin typeface="Calibri"/>
                <a:ea typeface="+mj-ea"/>
                <a:cs typeface="Calibri"/>
              </a:defRPr>
            </a:lvl1pPr>
          </a:lstStyle>
          <a:p>
            <a:endParaRPr lang="it-IT" dirty="0"/>
          </a:p>
        </p:txBody>
      </p:sp>
      <p:sp>
        <p:nvSpPr>
          <p:cNvPr id="16" name="Holder 3"/>
          <p:cNvSpPr>
            <a:spLocks noGrp="1"/>
          </p:cNvSpPr>
          <p:nvPr>
            <p:ph type="body" idx="1"/>
          </p:nvPr>
        </p:nvSpPr>
        <p:spPr>
          <a:xfrm>
            <a:off x="685800" y="1584325"/>
            <a:ext cx="4569297" cy="184666"/>
          </a:xfrm>
        </p:spPr>
        <p:txBody>
          <a:bodyPr lIns="0" tIns="0" rIns="0" bIns="0"/>
          <a:lstStyle>
            <a:lvl1pPr algn="just">
              <a:defRPr sz="1200" b="0" i="0">
                <a:solidFill>
                  <a:schemeClr val="tx1"/>
                </a:solidFill>
              </a:defRPr>
            </a:lvl1pPr>
          </a:lstStyle>
          <a:p>
            <a:endParaRPr dirty="0"/>
          </a:p>
        </p:txBody>
      </p:sp>
      <p:sp>
        <p:nvSpPr>
          <p:cNvPr id="18"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
        <p:nvSpPr>
          <p:cNvPr id="9" name="bg object 16"/>
          <p:cNvSpPr/>
          <p:nvPr userDrawn="1"/>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vert="horz"/>
          <a:lstStyle/>
          <a:p>
            <a:r>
              <a:rPr lang="it-IT"/>
              <a:t>Fare clic per modificare stile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‹N›</a:t>
            </a:fld>
            <a:endParaRPr lang="it-IT" dirty="0"/>
          </a:p>
        </p:txBody>
      </p:sp>
      <p:sp>
        <p:nvSpPr>
          <p:cNvPr id="4" name="Holder 4"/>
          <p:cNvSpPr>
            <a:spLocks noGrp="1"/>
          </p:cNvSpPr>
          <p:nvPr>
            <p:ph sz="half" idx="3"/>
          </p:nvPr>
        </p:nvSpPr>
        <p:spPr>
          <a:xfrm>
            <a:off x="5486400" y="1584325"/>
            <a:ext cx="4038600" cy="1905000"/>
          </a:xfrm>
          <a:prstGeom prst="rect">
            <a:avLst/>
          </a:prstGeom>
        </p:spPr>
        <p:txBody>
          <a:bodyPr wrap="square" lIns="0" tIns="0" rIns="0" bIns="0">
            <a:spAutoFit/>
          </a:bodyPr>
          <a:lstStyle>
            <a:lvl1pPr>
              <a:defRPr/>
            </a:lvl1pPr>
          </a:lstStyle>
          <a:p>
            <a:endParaRPr dirty="0"/>
          </a:p>
        </p:txBody>
      </p:sp>
      <p:sp>
        <p:nvSpPr>
          <p:cNvPr id="6"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
        <p:nvSpPr>
          <p:cNvPr id="7" name="Holder 3"/>
          <p:cNvSpPr>
            <a:spLocks noGrp="1"/>
          </p:cNvSpPr>
          <p:nvPr>
            <p:ph type="body" idx="1"/>
          </p:nvPr>
        </p:nvSpPr>
        <p:spPr>
          <a:xfrm>
            <a:off x="685800" y="1584325"/>
            <a:ext cx="4569297" cy="184666"/>
          </a:xfrm>
        </p:spPr>
        <p:txBody>
          <a:bodyPr lIns="0" tIns="0" rIns="0" bIns="0"/>
          <a:lstStyle>
            <a:lvl1pPr algn="just">
              <a:defRPr sz="1200" b="0" i="0">
                <a:solidFill>
                  <a:schemeClr val="tx1"/>
                </a:solidFill>
              </a:defRPr>
            </a:lvl1pPr>
          </a:lstStyle>
          <a:p>
            <a:endParaRPr dirty="0"/>
          </a:p>
        </p:txBody>
      </p:sp>
    </p:spTree>
    <p:extLst>
      <p:ext uri="{BB962C8B-B14F-4D97-AF65-F5344CB8AC3E}">
        <p14:creationId xmlns:p14="http://schemas.microsoft.com/office/powerpoint/2010/main" val="766319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100" b="1" i="0">
                <a:solidFill>
                  <a:srgbClr val="11498A"/>
                </a:solidFill>
                <a:latin typeface="Calibri"/>
                <a:cs typeface="Calibri"/>
              </a:defRPr>
            </a:lvl1pPr>
          </a:lstStyle>
          <a:p>
            <a:endParaRPr dirty="0"/>
          </a:p>
        </p:txBody>
      </p:sp>
      <p:sp>
        <p:nvSpPr>
          <p:cNvPr id="4" name="Holder 4"/>
          <p:cNvSpPr>
            <a:spLocks noGrp="1"/>
          </p:cNvSpPr>
          <p:nvPr>
            <p:ph sz="half" idx="3"/>
          </p:nvPr>
        </p:nvSpPr>
        <p:spPr>
          <a:xfrm>
            <a:off x="3048000" y="1584324"/>
            <a:ext cx="6096000" cy="2454275"/>
          </a:xfrm>
          <a:prstGeom prst="rect">
            <a:avLst/>
          </a:prstGeom>
        </p:spPr>
        <p:txBody>
          <a:bodyPr wrap="square" lIns="0" tIns="0" rIns="0" bIns="0">
            <a:spAutoFit/>
          </a:bodyPr>
          <a:lstStyle>
            <a:lvl1pPr>
              <a:defRPr/>
            </a:lvl1pPr>
          </a:lstStyle>
          <a:p>
            <a:endParaRPr dirty="0"/>
          </a:p>
        </p:txBody>
      </p:sp>
      <p:sp>
        <p:nvSpPr>
          <p:cNvPr id="7" name="Holder 7"/>
          <p:cNvSpPr>
            <a:spLocks noGrp="1"/>
          </p:cNvSpPr>
          <p:nvPr>
            <p:ph type="sldNum" sz="quarter" idx="7"/>
          </p:nvPr>
        </p:nvSpPr>
        <p:spPr>
          <a:xfrm>
            <a:off x="8610600" y="4632325"/>
            <a:ext cx="350520" cy="215444"/>
          </a:xfrm>
          <a:prstGeom prst="rect">
            <a:avLst/>
          </a:prstGeom>
        </p:spPr>
        <p:txBody>
          <a:bodyPr lIns="0" tIns="0" rIns="0" bIns="0"/>
          <a:lstStyle>
            <a:lvl1pPr algn="ctr">
              <a:defRPr sz="1300">
                <a:solidFill>
                  <a:srgbClr val="103676"/>
                </a:solidFill>
              </a:defRPr>
            </a:lvl1pPr>
          </a:lstStyle>
          <a:p>
            <a:fld id="{B6F15528-21DE-4FAA-801E-634DDDAF4B2B}" type="slidenum">
              <a:rPr lang="it-IT" smtClean="0"/>
              <a:pPr/>
              <a:t>‹N›</a:t>
            </a:fld>
            <a:endParaRPr lang="it-IT" dirty="0"/>
          </a:p>
        </p:txBody>
      </p:sp>
      <p:sp>
        <p:nvSpPr>
          <p:cNvPr id="16" name="Holder 3"/>
          <p:cNvSpPr>
            <a:spLocks noGrp="1"/>
          </p:cNvSpPr>
          <p:nvPr>
            <p:ph type="body" idx="1"/>
          </p:nvPr>
        </p:nvSpPr>
        <p:spPr>
          <a:xfrm>
            <a:off x="685800" y="2041525"/>
            <a:ext cx="1981199" cy="246221"/>
          </a:xfrm>
        </p:spPr>
        <p:txBody>
          <a:bodyPr lIns="0" tIns="0" rIns="0" bIns="0"/>
          <a:lstStyle>
            <a:lvl1pPr algn="l">
              <a:defRPr sz="1600" b="1" i="0">
                <a:solidFill>
                  <a:schemeClr val="tx1">
                    <a:lumMod val="50000"/>
                    <a:lumOff val="50000"/>
                  </a:schemeClr>
                </a:solidFill>
              </a:defRPr>
            </a:lvl1pPr>
          </a:lstStyle>
          <a:p>
            <a:endParaRPr dirty="0"/>
          </a:p>
        </p:txBody>
      </p:sp>
      <p:sp>
        <p:nvSpPr>
          <p:cNvPr id="13"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
        <p:nvSpPr>
          <p:cNvPr id="8" name="bg object 16"/>
          <p:cNvSpPr/>
          <p:nvPr userDrawn="1"/>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Tree>
    <p:extLst>
      <p:ext uri="{BB962C8B-B14F-4D97-AF65-F5344CB8AC3E}">
        <p14:creationId xmlns:p14="http://schemas.microsoft.com/office/powerpoint/2010/main" val="73779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‹N›</a:t>
            </a:fld>
            <a:endParaRPr lang="it-IT" dirty="0"/>
          </a:p>
        </p:txBody>
      </p:sp>
      <p:sp>
        <p:nvSpPr>
          <p:cNvPr id="4" name="Holder 4"/>
          <p:cNvSpPr>
            <a:spLocks noGrp="1"/>
          </p:cNvSpPr>
          <p:nvPr>
            <p:ph sz="half" idx="3"/>
          </p:nvPr>
        </p:nvSpPr>
        <p:spPr>
          <a:xfrm>
            <a:off x="3048000" y="1584324"/>
            <a:ext cx="6096000" cy="2454275"/>
          </a:xfrm>
          <a:prstGeom prst="rect">
            <a:avLst/>
          </a:prstGeom>
        </p:spPr>
        <p:txBody>
          <a:bodyPr wrap="square" lIns="0" tIns="0" rIns="0" bIns="0">
            <a:spAutoFit/>
          </a:bodyPr>
          <a:lstStyle>
            <a:lvl1pPr>
              <a:defRPr/>
            </a:lvl1pPr>
          </a:lstStyle>
          <a:p>
            <a:endParaRPr dirty="0"/>
          </a:p>
        </p:txBody>
      </p:sp>
      <p:sp>
        <p:nvSpPr>
          <p:cNvPr id="5" name="Holder 3"/>
          <p:cNvSpPr>
            <a:spLocks noGrp="1"/>
          </p:cNvSpPr>
          <p:nvPr>
            <p:ph type="body" idx="1"/>
          </p:nvPr>
        </p:nvSpPr>
        <p:spPr>
          <a:xfrm>
            <a:off x="685800" y="2041525"/>
            <a:ext cx="1981199" cy="246221"/>
          </a:xfrm>
        </p:spPr>
        <p:txBody>
          <a:bodyPr lIns="0" tIns="0" rIns="0" bIns="0"/>
          <a:lstStyle>
            <a:lvl1pPr algn="l">
              <a:defRPr sz="1600" b="1" i="0">
                <a:solidFill>
                  <a:schemeClr val="tx1">
                    <a:lumMod val="50000"/>
                    <a:lumOff val="50000"/>
                  </a:schemeClr>
                </a:solidFill>
              </a:defRPr>
            </a:lvl1pPr>
          </a:lstStyle>
          <a:p>
            <a:endParaRPr dirty="0"/>
          </a:p>
        </p:txBody>
      </p:sp>
      <p:sp>
        <p:nvSpPr>
          <p:cNvPr id="6" name="Segnaposto testo 10"/>
          <p:cNvSpPr>
            <a:spLocks noGrp="1"/>
          </p:cNvSpPr>
          <p:nvPr>
            <p:ph type="body" sz="quarter" idx="11" hasCustomPrompt="1"/>
          </p:nvPr>
        </p:nvSpPr>
        <p:spPr>
          <a:xfrm>
            <a:off x="685800" y="4632325"/>
            <a:ext cx="4038600" cy="169277"/>
          </a:xfrm>
        </p:spPr>
        <p:txBody>
          <a:bodyPr vert="horz"/>
          <a:lstStyle>
            <a:lvl1pPr>
              <a:defRPr sz="1100" b="1">
                <a:solidFill>
                  <a:srgbClr val="103676"/>
                </a:solidFill>
              </a:defRPr>
            </a:lvl1pPr>
            <a:lvl2pPr>
              <a:defRPr sz="1100">
                <a:solidFill>
                  <a:srgbClr val="103676"/>
                </a:solidFill>
              </a:defRPr>
            </a:lvl2pPr>
            <a:lvl3pPr>
              <a:defRPr sz="1100">
                <a:solidFill>
                  <a:srgbClr val="103676"/>
                </a:solidFill>
              </a:defRPr>
            </a:lvl3pPr>
            <a:lvl4pPr>
              <a:defRPr sz="1100">
                <a:solidFill>
                  <a:srgbClr val="103676"/>
                </a:solidFill>
              </a:defRPr>
            </a:lvl4pPr>
            <a:lvl5pPr>
              <a:defRPr sz="1100">
                <a:solidFill>
                  <a:srgbClr val="103676"/>
                </a:solidFill>
              </a:defRPr>
            </a:lvl5pPr>
          </a:lstStyle>
          <a:p>
            <a:pPr lvl="0"/>
            <a:r>
              <a:rPr lang="it-IT" dirty="0"/>
              <a:t>Fare clic per modificare gli stili del testo dello schema </a:t>
            </a:r>
          </a:p>
        </p:txBody>
      </p:sp>
    </p:spTree>
    <p:extLst>
      <p:ext uri="{BB962C8B-B14F-4D97-AF65-F5344CB8AC3E}">
        <p14:creationId xmlns:p14="http://schemas.microsoft.com/office/powerpoint/2010/main" val="36985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99244" y="733431"/>
            <a:ext cx="7745511" cy="625475"/>
          </a:xfrm>
          <a:prstGeom prst="rect">
            <a:avLst/>
          </a:prstGeom>
        </p:spPr>
        <p:txBody>
          <a:bodyPr wrap="square" lIns="0" tIns="0" rIns="0" bIns="0">
            <a:spAutoFit/>
          </a:bodyPr>
          <a:lstStyle>
            <a:lvl1pPr>
              <a:defRPr sz="2100" b="1" i="0">
                <a:solidFill>
                  <a:srgbClr val="11498A"/>
                </a:solidFill>
                <a:latin typeface="Calibri"/>
                <a:cs typeface="Calibri"/>
              </a:defRPr>
            </a:lvl1pPr>
          </a:lstStyle>
          <a:p>
            <a:endParaRPr dirty="0"/>
          </a:p>
        </p:txBody>
      </p:sp>
      <p:sp>
        <p:nvSpPr>
          <p:cNvPr id="3" name="Holder 3"/>
          <p:cNvSpPr>
            <a:spLocks noGrp="1"/>
          </p:cNvSpPr>
          <p:nvPr>
            <p:ph type="body" idx="1"/>
          </p:nvPr>
        </p:nvSpPr>
        <p:spPr>
          <a:xfrm>
            <a:off x="688503" y="1604981"/>
            <a:ext cx="7766992" cy="1748154"/>
          </a:xfrm>
          <a:prstGeom prst="rect">
            <a:avLst/>
          </a:prstGeom>
        </p:spPr>
        <p:txBody>
          <a:bodyPr wrap="square" lIns="0" tIns="0" rIns="0" bIns="0">
            <a:spAutoFit/>
          </a:bodyPr>
          <a:lstStyle>
            <a:lvl1pPr>
              <a:defRPr b="0" i="0">
                <a:solidFill>
                  <a:schemeClr val="tx1"/>
                </a:solidFill>
              </a:defRPr>
            </a:lvl1pPr>
          </a:lstStyle>
          <a:p>
            <a:endParaRPr dirty="0"/>
          </a:p>
        </p:txBody>
      </p:sp>
      <p:sp>
        <p:nvSpPr>
          <p:cNvPr id="10" name="object 4"/>
          <p:cNvSpPr/>
          <p:nvPr userDrawn="1"/>
        </p:nvSpPr>
        <p:spPr>
          <a:xfrm>
            <a:off x="516122" y="4633323"/>
            <a:ext cx="0" cy="360045"/>
          </a:xfrm>
          <a:custGeom>
            <a:avLst/>
            <a:gdLst/>
            <a:ahLst/>
            <a:cxnLst/>
            <a:rect l="l" t="t" r="r" b="b"/>
            <a:pathLst>
              <a:path h="360045">
                <a:moveTo>
                  <a:pt x="0" y="0"/>
                </a:moveTo>
                <a:lnTo>
                  <a:pt x="0" y="359994"/>
                </a:lnTo>
              </a:path>
            </a:pathLst>
          </a:custGeom>
          <a:ln w="12700">
            <a:solidFill>
              <a:srgbClr val="11498A"/>
            </a:solidFill>
          </a:ln>
        </p:spPr>
        <p:txBody>
          <a:bodyPr wrap="square" lIns="0" tIns="0" rIns="0" bIns="0" rtlCol="0"/>
          <a:lstStyle/>
          <a:p>
            <a:endParaRPr/>
          </a:p>
        </p:txBody>
      </p:sp>
      <p:sp>
        <p:nvSpPr>
          <p:cNvPr id="11" name="object 5"/>
          <p:cNvSpPr/>
          <p:nvPr userDrawn="1"/>
        </p:nvSpPr>
        <p:spPr>
          <a:xfrm>
            <a:off x="8589962" y="4626514"/>
            <a:ext cx="0" cy="360045"/>
          </a:xfrm>
          <a:custGeom>
            <a:avLst/>
            <a:gdLst/>
            <a:ahLst/>
            <a:cxnLst/>
            <a:rect l="l" t="t" r="r" b="b"/>
            <a:pathLst>
              <a:path h="360045">
                <a:moveTo>
                  <a:pt x="0" y="0"/>
                </a:moveTo>
                <a:lnTo>
                  <a:pt x="0" y="359994"/>
                </a:lnTo>
              </a:path>
            </a:pathLst>
          </a:custGeom>
          <a:ln w="12700">
            <a:solidFill>
              <a:srgbClr val="11498A"/>
            </a:solidFill>
          </a:ln>
        </p:spPr>
        <p:txBody>
          <a:bodyPr wrap="square" lIns="0" tIns="0" rIns="0" bIns="0" rtlCol="0"/>
          <a:lstStyle/>
          <a:p>
            <a:endParaRPr/>
          </a:p>
        </p:txBody>
      </p:sp>
      <p:grpSp>
        <p:nvGrpSpPr>
          <p:cNvPr id="12" name="object 6"/>
          <p:cNvGrpSpPr/>
          <p:nvPr userDrawn="1"/>
        </p:nvGrpSpPr>
        <p:grpSpPr>
          <a:xfrm>
            <a:off x="6954399" y="4620514"/>
            <a:ext cx="1406525" cy="358775"/>
            <a:chOff x="6954399" y="4620514"/>
            <a:chExt cx="1406525" cy="358775"/>
          </a:xfrm>
        </p:grpSpPr>
        <p:pic>
          <p:nvPicPr>
            <p:cNvPr id="13" name="object 7"/>
            <p:cNvPicPr/>
            <p:nvPr/>
          </p:nvPicPr>
          <p:blipFill>
            <a:blip r:embed="rId9" cstate="print"/>
            <a:stretch>
              <a:fillRect/>
            </a:stretch>
          </p:blipFill>
          <p:spPr>
            <a:xfrm>
              <a:off x="7471239" y="4666038"/>
              <a:ext cx="889608" cy="132600"/>
            </a:xfrm>
            <a:prstGeom prst="rect">
              <a:avLst/>
            </a:prstGeom>
          </p:spPr>
        </p:pic>
        <p:pic>
          <p:nvPicPr>
            <p:cNvPr id="14" name="object 8"/>
            <p:cNvPicPr/>
            <p:nvPr/>
          </p:nvPicPr>
          <p:blipFill>
            <a:blip r:embed="rId10" cstate="print"/>
            <a:stretch>
              <a:fillRect/>
            </a:stretch>
          </p:blipFill>
          <p:spPr>
            <a:xfrm>
              <a:off x="6954399" y="4665009"/>
              <a:ext cx="211510" cy="134493"/>
            </a:xfrm>
            <a:prstGeom prst="rect">
              <a:avLst/>
            </a:prstGeom>
          </p:spPr>
        </p:pic>
        <p:pic>
          <p:nvPicPr>
            <p:cNvPr id="15" name="object 9"/>
            <p:cNvPicPr/>
            <p:nvPr/>
          </p:nvPicPr>
          <p:blipFill>
            <a:blip r:embed="rId11" cstate="print"/>
            <a:stretch>
              <a:fillRect/>
            </a:stretch>
          </p:blipFill>
          <p:spPr>
            <a:xfrm>
              <a:off x="7187106" y="4663878"/>
              <a:ext cx="186319" cy="136715"/>
            </a:xfrm>
            <a:prstGeom prst="rect">
              <a:avLst/>
            </a:prstGeom>
          </p:spPr>
        </p:pic>
        <p:sp>
          <p:nvSpPr>
            <p:cNvPr id="17" name="object 10"/>
            <p:cNvSpPr/>
            <p:nvPr/>
          </p:nvSpPr>
          <p:spPr>
            <a:xfrm>
              <a:off x="7417752" y="4620514"/>
              <a:ext cx="11430" cy="358775"/>
            </a:xfrm>
            <a:custGeom>
              <a:avLst/>
              <a:gdLst/>
              <a:ahLst/>
              <a:cxnLst/>
              <a:rect l="l" t="t" r="r" b="b"/>
              <a:pathLst>
                <a:path w="11429" h="358775">
                  <a:moveTo>
                    <a:pt x="11188" y="0"/>
                  </a:moveTo>
                  <a:lnTo>
                    <a:pt x="0" y="0"/>
                  </a:lnTo>
                  <a:lnTo>
                    <a:pt x="0" y="358305"/>
                  </a:lnTo>
                  <a:lnTo>
                    <a:pt x="11188" y="358305"/>
                  </a:lnTo>
                  <a:lnTo>
                    <a:pt x="11188" y="0"/>
                  </a:lnTo>
                  <a:close/>
                </a:path>
              </a:pathLst>
            </a:custGeom>
            <a:solidFill>
              <a:srgbClr val="002E6E"/>
            </a:solidFill>
          </p:spPr>
          <p:txBody>
            <a:bodyPr wrap="square" lIns="0" tIns="0" rIns="0" bIns="0" rtlCol="0"/>
            <a:lstStyle/>
            <a:p>
              <a:endParaRPr/>
            </a:p>
          </p:txBody>
        </p:sp>
      </p:grpSp>
      <p:sp>
        <p:nvSpPr>
          <p:cNvPr id="20" name="Holder 7"/>
          <p:cNvSpPr>
            <a:spLocks noGrp="1"/>
          </p:cNvSpPr>
          <p:nvPr>
            <p:ph type="sldNum" sz="quarter" idx="4"/>
          </p:nvPr>
        </p:nvSpPr>
        <p:spPr>
          <a:xfrm>
            <a:off x="8610600" y="4632325"/>
            <a:ext cx="350520" cy="215444"/>
          </a:xfrm>
          <a:prstGeom prst="rect">
            <a:avLst/>
          </a:prstGeom>
        </p:spPr>
        <p:txBody>
          <a:bodyPr lIns="0" tIns="0" rIns="0" bIns="0"/>
          <a:lstStyle>
            <a:lvl1pPr algn="ctr">
              <a:defRPr sz="1300">
                <a:solidFill>
                  <a:srgbClr val="103676"/>
                </a:solidFill>
              </a:defRPr>
            </a:lvl1pPr>
          </a:lstStyle>
          <a:p>
            <a:fld id="{B6F15528-21DE-4FAA-801E-634DDDAF4B2B}"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62" r:id="rId1"/>
    <p:sldLayoutId id="2147483667" r:id="rId2"/>
    <p:sldLayoutId id="2147483668" r:id="rId3"/>
    <p:sldLayoutId id="2147483663" r:id="rId4"/>
    <p:sldLayoutId id="2147483669" r:id="rId5"/>
    <p:sldLayoutId id="2147483666" r:id="rId6"/>
    <p:sldLayoutId id="2147483670" r:id="rId7"/>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3.xml.rels><?xml version="1.0" encoding="UTF-8" standalone="yes"?>
<Relationships xmlns="http://schemas.openxmlformats.org/package/2006/relationships"><Relationship Id="rId8" Type="http://schemas.openxmlformats.org/officeDocument/2006/relationships/diagramData" Target="../diagrams/data17.xml"/><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dichiarazionepatente@pec.ispettorato.gov.i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6855181" y="288925"/>
            <a:ext cx="1902651" cy="485440"/>
            <a:chOff x="2751545" y="382104"/>
            <a:chExt cx="2123109" cy="541020"/>
          </a:xfrm>
        </p:grpSpPr>
        <p:pic>
          <p:nvPicPr>
            <p:cNvPr id="5" name="object 5"/>
            <p:cNvPicPr/>
            <p:nvPr/>
          </p:nvPicPr>
          <p:blipFill>
            <a:blip r:embed="rId3" cstate="print"/>
            <a:stretch>
              <a:fillRect/>
            </a:stretch>
          </p:blipFill>
          <p:spPr>
            <a:xfrm>
              <a:off x="3531576" y="450782"/>
              <a:ext cx="1343078" cy="200162"/>
            </a:xfrm>
            <a:prstGeom prst="rect">
              <a:avLst/>
            </a:prstGeom>
          </p:spPr>
        </p:pic>
        <p:pic>
          <p:nvPicPr>
            <p:cNvPr id="6" name="object 6"/>
            <p:cNvPicPr/>
            <p:nvPr/>
          </p:nvPicPr>
          <p:blipFill>
            <a:blip r:embed="rId4" cstate="print"/>
            <a:stretch>
              <a:fillRect/>
            </a:stretch>
          </p:blipFill>
          <p:spPr>
            <a:xfrm>
              <a:off x="2751545" y="449267"/>
              <a:ext cx="319139" cy="202971"/>
            </a:xfrm>
            <a:prstGeom prst="rect">
              <a:avLst/>
            </a:prstGeom>
          </p:spPr>
        </p:pic>
        <p:pic>
          <p:nvPicPr>
            <p:cNvPr id="7" name="object 7"/>
            <p:cNvPicPr/>
            <p:nvPr/>
          </p:nvPicPr>
          <p:blipFill>
            <a:blip r:embed="rId5" cstate="print"/>
            <a:stretch>
              <a:fillRect/>
            </a:stretch>
          </p:blipFill>
          <p:spPr>
            <a:xfrm>
              <a:off x="3102780" y="447555"/>
              <a:ext cx="134404" cy="206425"/>
            </a:xfrm>
            <a:prstGeom prst="rect">
              <a:avLst/>
            </a:prstGeom>
          </p:spPr>
        </p:pic>
        <p:sp>
          <p:nvSpPr>
            <p:cNvPr id="8" name="object 8"/>
            <p:cNvSpPr/>
            <p:nvPr/>
          </p:nvSpPr>
          <p:spPr>
            <a:xfrm>
              <a:off x="3263608" y="382104"/>
              <a:ext cx="204470" cy="541020"/>
            </a:xfrm>
            <a:custGeom>
              <a:avLst/>
              <a:gdLst/>
              <a:ahLst/>
              <a:cxnLst/>
              <a:rect l="l" t="t" r="r" b="b"/>
              <a:pathLst>
                <a:path w="204470" h="541019">
                  <a:moveTo>
                    <a:pt x="120332" y="66941"/>
                  </a:moveTo>
                  <a:lnTo>
                    <a:pt x="0" y="66941"/>
                  </a:lnTo>
                  <a:lnTo>
                    <a:pt x="0" y="102501"/>
                  </a:lnTo>
                  <a:lnTo>
                    <a:pt x="0" y="150761"/>
                  </a:lnTo>
                  <a:lnTo>
                    <a:pt x="0" y="185051"/>
                  </a:lnTo>
                  <a:lnTo>
                    <a:pt x="0" y="234581"/>
                  </a:lnTo>
                  <a:lnTo>
                    <a:pt x="0" y="270141"/>
                  </a:lnTo>
                  <a:lnTo>
                    <a:pt x="120332" y="270141"/>
                  </a:lnTo>
                  <a:lnTo>
                    <a:pt x="120332" y="234581"/>
                  </a:lnTo>
                  <a:lnTo>
                    <a:pt x="35674" y="234581"/>
                  </a:lnTo>
                  <a:lnTo>
                    <a:pt x="35674" y="185051"/>
                  </a:lnTo>
                  <a:lnTo>
                    <a:pt x="107746" y="185051"/>
                  </a:lnTo>
                  <a:lnTo>
                    <a:pt x="107746" y="150761"/>
                  </a:lnTo>
                  <a:lnTo>
                    <a:pt x="35674" y="150761"/>
                  </a:lnTo>
                  <a:lnTo>
                    <a:pt x="35674" y="102501"/>
                  </a:lnTo>
                  <a:lnTo>
                    <a:pt x="120332" y="102501"/>
                  </a:lnTo>
                  <a:lnTo>
                    <a:pt x="120332" y="66941"/>
                  </a:lnTo>
                  <a:close/>
                </a:path>
                <a:path w="204470" h="541019">
                  <a:moveTo>
                    <a:pt x="204177" y="0"/>
                  </a:moveTo>
                  <a:lnTo>
                    <a:pt x="187312" y="0"/>
                  </a:lnTo>
                  <a:lnTo>
                    <a:pt x="187312" y="540804"/>
                  </a:lnTo>
                  <a:lnTo>
                    <a:pt x="204177" y="540804"/>
                  </a:lnTo>
                  <a:lnTo>
                    <a:pt x="204177" y="0"/>
                  </a:lnTo>
                  <a:close/>
                </a:path>
              </a:pathLst>
            </a:custGeom>
            <a:solidFill>
              <a:srgbClr val="002E6E"/>
            </a:solidFill>
          </p:spPr>
          <p:txBody>
            <a:bodyPr wrap="square" lIns="0" tIns="0" rIns="0" bIns="0" rtlCol="0"/>
            <a:lstStyle/>
            <a:p>
              <a:endParaRPr/>
            </a:p>
          </p:txBody>
        </p:sp>
      </p:grpSp>
      <p:sp>
        <p:nvSpPr>
          <p:cNvPr id="9" name="object 9"/>
          <p:cNvSpPr txBox="1">
            <a:spLocks noGrp="1"/>
          </p:cNvSpPr>
          <p:nvPr>
            <p:ph type="title"/>
          </p:nvPr>
        </p:nvSpPr>
        <p:spPr>
          <a:xfrm>
            <a:off x="2364925" y="1469017"/>
            <a:ext cx="6773438" cy="1273844"/>
          </a:xfrm>
          <a:prstGeom prst="rect">
            <a:avLst/>
          </a:prstGeom>
        </p:spPr>
        <p:txBody>
          <a:bodyPr vert="horz" wrap="square" lIns="0" tIns="76137" rIns="0" bIns="0" rtlCol="0" anchor="ctr">
            <a:spAutoFit/>
          </a:bodyPr>
          <a:lstStyle/>
          <a:p>
            <a:pPr algn="ctr">
              <a:lnSpc>
                <a:spcPct val="80000"/>
              </a:lnSpc>
            </a:pPr>
            <a:r>
              <a:rPr lang="it-IT" sz="2800" dirty="0">
                <a:solidFill>
                  <a:srgbClr val="002060"/>
                </a:solidFill>
              </a:rPr>
              <a:t> </a:t>
            </a:r>
            <a:r>
              <a:rPr lang="it-IT" sz="3200" dirty="0">
                <a:solidFill>
                  <a:srgbClr val="002060"/>
                </a:solidFill>
              </a:rPr>
              <a:t>La disciplina della Patente a crediti: </a:t>
            </a:r>
            <a:br>
              <a:rPr lang="it-IT" sz="3200" dirty="0">
                <a:solidFill>
                  <a:srgbClr val="002060"/>
                </a:solidFill>
              </a:rPr>
            </a:br>
            <a:r>
              <a:rPr lang="it-IT" sz="3200" dirty="0">
                <a:solidFill>
                  <a:srgbClr val="002060"/>
                </a:solidFill>
              </a:rPr>
              <a:t>le novità del decreto attuativo e le ulteriori istruzioni operative</a:t>
            </a:r>
          </a:p>
        </p:txBody>
      </p:sp>
      <p:sp>
        <p:nvSpPr>
          <p:cNvPr id="13" name="object 4"/>
          <p:cNvSpPr/>
          <p:nvPr/>
        </p:nvSpPr>
        <p:spPr>
          <a:xfrm>
            <a:off x="-101728" y="2505861"/>
            <a:ext cx="9240091" cy="2740943"/>
          </a:xfrm>
          <a:custGeom>
            <a:avLst/>
            <a:gdLst>
              <a:gd name="connsiteX0" fmla="*/ 3358644 w 3359014"/>
              <a:gd name="connsiteY0" fmla="*/ 9548 h 4679149"/>
              <a:gd name="connsiteX1" fmla="*/ 192491 w 3359014"/>
              <a:gd name="connsiteY1" fmla="*/ 0 h 4679149"/>
              <a:gd name="connsiteX2" fmla="*/ 602304 w 3359014"/>
              <a:gd name="connsiteY2" fmla="*/ 1356375 h 4679149"/>
              <a:gd name="connsiteX3" fmla="*/ 0 w 3359014"/>
              <a:gd name="connsiteY3" fmla="*/ 1356375 h 4679149"/>
              <a:gd name="connsiteX4" fmla="*/ 0 w 3359014"/>
              <a:gd name="connsiteY4" fmla="*/ 2956206 h 4679149"/>
              <a:gd name="connsiteX5" fmla="*/ 1057726 w 3359014"/>
              <a:gd name="connsiteY5" fmla="*/ 2956206 h 4679149"/>
              <a:gd name="connsiteX6" fmla="*/ 1574539 w 3359014"/>
              <a:gd name="connsiteY6" fmla="*/ 4679149 h 4679149"/>
              <a:gd name="connsiteX7" fmla="*/ 3359014 w 3359014"/>
              <a:gd name="connsiteY7" fmla="*/ 4679149 h 4679149"/>
              <a:gd name="connsiteX8" fmla="*/ 3358644 w 3359014"/>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6950210 w 9251498"/>
              <a:gd name="connsiteY5" fmla="*/ 2956206 h 4679149"/>
              <a:gd name="connsiteX6" fmla="*/ 0 w 9251498"/>
              <a:gd name="connsiteY6" fmla="*/ 4679149 h 4679149"/>
              <a:gd name="connsiteX7" fmla="*/ 9251498 w 9251498"/>
              <a:gd name="connsiteY7" fmla="*/ 4679149 h 4679149"/>
              <a:gd name="connsiteX8" fmla="*/ 9251128 w 9251498"/>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0 w 9251498"/>
              <a:gd name="connsiteY5" fmla="*/ 4679149 h 4679149"/>
              <a:gd name="connsiteX6" fmla="*/ 9251498 w 9251498"/>
              <a:gd name="connsiteY6" fmla="*/ 4679149 h 4679149"/>
              <a:gd name="connsiteX7" fmla="*/ 9251128 w 9251498"/>
              <a:gd name="connsiteY7"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2956206 h 4679149"/>
              <a:gd name="connsiteX4" fmla="*/ 0 w 9251498"/>
              <a:gd name="connsiteY4" fmla="*/ 4679149 h 4679149"/>
              <a:gd name="connsiteX5" fmla="*/ 9251498 w 9251498"/>
              <a:gd name="connsiteY5" fmla="*/ 4679149 h 4679149"/>
              <a:gd name="connsiteX6" fmla="*/ 9251128 w 9251498"/>
              <a:gd name="connsiteY6" fmla="*/ 9548 h 4679149"/>
              <a:gd name="connsiteX0" fmla="*/ 9251128 w 9251498"/>
              <a:gd name="connsiteY0" fmla="*/ 9548 h 4679149"/>
              <a:gd name="connsiteX1" fmla="*/ 6084975 w 9251498"/>
              <a:gd name="connsiteY1" fmla="*/ 0 h 4679149"/>
              <a:gd name="connsiteX2" fmla="*/ 5892484 w 9251498"/>
              <a:gd name="connsiteY2" fmla="*/ 2956206 h 4679149"/>
              <a:gd name="connsiteX3" fmla="*/ 0 w 9251498"/>
              <a:gd name="connsiteY3" fmla="*/ 4679149 h 4679149"/>
              <a:gd name="connsiteX4" fmla="*/ 9251498 w 9251498"/>
              <a:gd name="connsiteY4" fmla="*/ 4679149 h 4679149"/>
              <a:gd name="connsiteX5" fmla="*/ 9251128 w 9251498"/>
              <a:gd name="connsiteY5" fmla="*/ 9548 h 4679149"/>
              <a:gd name="connsiteX0" fmla="*/ 9251128 w 9251498"/>
              <a:gd name="connsiteY0" fmla="*/ 0 h 4669601"/>
              <a:gd name="connsiteX1" fmla="*/ 5892484 w 9251498"/>
              <a:gd name="connsiteY1" fmla="*/ 2946658 h 4669601"/>
              <a:gd name="connsiteX2" fmla="*/ 0 w 9251498"/>
              <a:gd name="connsiteY2" fmla="*/ 4669601 h 4669601"/>
              <a:gd name="connsiteX3" fmla="*/ 9251498 w 9251498"/>
              <a:gd name="connsiteY3" fmla="*/ 4669601 h 4669601"/>
              <a:gd name="connsiteX4" fmla="*/ 9251128 w 9251498"/>
              <a:gd name="connsiteY4" fmla="*/ 0 h 4669601"/>
              <a:gd name="connsiteX0" fmla="*/ 9232031 w 9251498"/>
              <a:gd name="connsiteY0" fmla="*/ 0 h 2740943"/>
              <a:gd name="connsiteX1" fmla="*/ 5892484 w 9251498"/>
              <a:gd name="connsiteY1" fmla="*/ 1018000 h 2740943"/>
              <a:gd name="connsiteX2" fmla="*/ 0 w 9251498"/>
              <a:gd name="connsiteY2" fmla="*/ 2740943 h 2740943"/>
              <a:gd name="connsiteX3" fmla="*/ 9251498 w 9251498"/>
              <a:gd name="connsiteY3" fmla="*/ 2740943 h 2740943"/>
              <a:gd name="connsiteX4" fmla="*/ 9232031 w 9251498"/>
              <a:gd name="connsiteY4" fmla="*/ 0 h 2740943"/>
              <a:gd name="connsiteX0" fmla="*/ 9232031 w 9251498"/>
              <a:gd name="connsiteY0" fmla="*/ 0 h 2740943"/>
              <a:gd name="connsiteX1" fmla="*/ 0 w 9251498"/>
              <a:gd name="connsiteY1" fmla="*/ 2740943 h 2740943"/>
              <a:gd name="connsiteX2" fmla="*/ 9251498 w 9251498"/>
              <a:gd name="connsiteY2" fmla="*/ 2740943 h 2740943"/>
              <a:gd name="connsiteX3" fmla="*/ 9232031 w 9251498"/>
              <a:gd name="connsiteY3" fmla="*/ 0 h 2740943"/>
            </a:gdLst>
            <a:ahLst/>
            <a:cxnLst>
              <a:cxn ang="0">
                <a:pos x="connsiteX0" y="connsiteY0"/>
              </a:cxn>
              <a:cxn ang="0">
                <a:pos x="connsiteX1" y="connsiteY1"/>
              </a:cxn>
              <a:cxn ang="0">
                <a:pos x="connsiteX2" y="connsiteY2"/>
              </a:cxn>
              <a:cxn ang="0">
                <a:pos x="connsiteX3" y="connsiteY3"/>
              </a:cxn>
            </a:cxnLst>
            <a:rect l="l" t="t" r="r" b="b"/>
            <a:pathLst>
              <a:path w="9251498" h="2740943">
                <a:moveTo>
                  <a:pt x="9232031" y="0"/>
                </a:moveTo>
                <a:lnTo>
                  <a:pt x="0" y="2740943"/>
                </a:lnTo>
                <a:lnTo>
                  <a:pt x="9251498" y="2740943"/>
                </a:lnTo>
                <a:cubicBezTo>
                  <a:pt x="9251375" y="1184409"/>
                  <a:pt x="9232154" y="1556534"/>
                  <a:pt x="9232031" y="0"/>
                </a:cubicBezTo>
                <a:close/>
              </a:path>
            </a:pathLst>
          </a:custGeom>
          <a:blipFill dpi="0" rotWithShape="1">
            <a:blip r:embed="rId6">
              <a:alphaModFix amt="94000"/>
            </a:blip>
            <a:srcRect/>
            <a:stretch>
              <a:fillRect/>
            </a:stretch>
          </a:blipFill>
        </p:spPr>
        <p:txBody>
          <a:bodyPr wrap="square" lIns="0" tIns="0" rIns="0" bIns="0" rtlCol="0"/>
          <a:lstStyle/>
          <a:p>
            <a:endParaRPr/>
          </a:p>
        </p:txBody>
      </p:sp>
      <p:sp>
        <p:nvSpPr>
          <p:cNvPr id="4" name="object 4"/>
          <p:cNvSpPr/>
          <p:nvPr/>
        </p:nvSpPr>
        <p:spPr>
          <a:xfrm>
            <a:off x="6863" y="0"/>
            <a:ext cx="3355008" cy="4679315"/>
          </a:xfrm>
          <a:custGeom>
            <a:avLst/>
            <a:gdLst/>
            <a:ahLst/>
            <a:cxnLst/>
            <a:rect l="l" t="t" r="r" b="b"/>
            <a:pathLst>
              <a:path w="3359150" h="4679315">
                <a:moveTo>
                  <a:pt x="1821316" y="0"/>
                </a:moveTo>
                <a:lnTo>
                  <a:pt x="192491" y="0"/>
                </a:lnTo>
                <a:lnTo>
                  <a:pt x="602304" y="1356375"/>
                </a:lnTo>
                <a:lnTo>
                  <a:pt x="0" y="1356375"/>
                </a:lnTo>
                <a:lnTo>
                  <a:pt x="0" y="2956206"/>
                </a:lnTo>
                <a:lnTo>
                  <a:pt x="1057726" y="2956206"/>
                </a:lnTo>
                <a:lnTo>
                  <a:pt x="1574539" y="4679149"/>
                </a:lnTo>
                <a:lnTo>
                  <a:pt x="3359014" y="4679149"/>
                </a:lnTo>
                <a:lnTo>
                  <a:pt x="1821316" y="0"/>
                </a:lnTo>
                <a:close/>
              </a:path>
            </a:pathLst>
          </a:custGeom>
          <a:solidFill>
            <a:srgbClr val="103676">
              <a:alpha val="34000"/>
            </a:srgbClr>
          </a:solidFill>
        </p:spPr>
        <p:txBody>
          <a:bodyPr wrap="square" lIns="0" tIns="0" rIns="0" bIns="0" rtlCol="0"/>
          <a:lstStyle/>
          <a:p>
            <a:endParaRPr/>
          </a:p>
        </p:txBody>
      </p:sp>
      <p:sp>
        <p:nvSpPr>
          <p:cNvPr id="14"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5" name="object 7"/>
          <p:cNvSpPr txBox="1"/>
          <p:nvPr/>
        </p:nvSpPr>
        <p:spPr>
          <a:xfrm>
            <a:off x="568281" y="59178"/>
            <a:ext cx="4916992" cy="205229"/>
          </a:xfrm>
          <a:prstGeom prst="rect">
            <a:avLst/>
          </a:prstGeom>
        </p:spPr>
        <p:txBody>
          <a:bodyPr vert="horz" wrap="square" lIns="0" tIns="12689" rIns="0" bIns="0" rtlCol="0">
            <a:spAutoFit/>
          </a:bodyPr>
          <a:lstStyle/>
          <a:p>
            <a:pPr marL="12690">
              <a:spcBef>
                <a:spcPts val="100"/>
              </a:spcBef>
            </a:pPr>
            <a:r>
              <a:rPr lang="it-IT" sz="1200" b="1" dirty="0">
                <a:solidFill>
                  <a:srgbClr val="FFFFFF"/>
                </a:solidFill>
                <a:cs typeface="Tahoma"/>
              </a:rPr>
              <a:t>Direzione Relazioni Industriali e Affari Sociali</a:t>
            </a:r>
            <a:endParaRPr lang="it-IT" sz="1200" b="1" dirty="0">
              <a:cs typeface="Tahoma"/>
            </a:endParaRPr>
          </a:p>
        </p:txBody>
      </p:sp>
      <p:sp>
        <p:nvSpPr>
          <p:cNvPr id="18" name="Rettangolo 17"/>
          <p:cNvSpPr/>
          <p:nvPr/>
        </p:nvSpPr>
        <p:spPr>
          <a:xfrm>
            <a:off x="4229523" y="1438989"/>
            <a:ext cx="2511500" cy="684926"/>
          </a:xfrm>
          <a:prstGeom prst="rect">
            <a:avLst/>
          </a:prstGeom>
        </p:spPr>
        <p:txBody>
          <a:bodyPr wrap="square" lIns="68607" tIns="34304" rIns="68607" bIns="34304">
            <a:spAutoFit/>
          </a:bodyPr>
          <a:lstStyle/>
          <a:p>
            <a:pPr algn="ctr"/>
            <a:endParaRPr lang="it-IT" sz="4000" b="1" u="sng" dirty="0"/>
          </a:p>
        </p:txBody>
      </p:sp>
      <p:sp>
        <p:nvSpPr>
          <p:cNvPr id="16" name="object 11"/>
          <p:cNvSpPr/>
          <p:nvPr/>
        </p:nvSpPr>
        <p:spPr>
          <a:xfrm>
            <a:off x="6309610" y="4327526"/>
            <a:ext cx="2743891" cy="636432"/>
          </a:xfrm>
          <a:custGeom>
            <a:avLst/>
            <a:gdLst/>
            <a:ahLst/>
            <a:cxnLst/>
            <a:rect l="l" t="t" r="r" b="b"/>
            <a:pathLst>
              <a:path w="1976120" h="513714">
                <a:moveTo>
                  <a:pt x="393" y="0"/>
                </a:moveTo>
                <a:lnTo>
                  <a:pt x="0" y="513588"/>
                </a:lnTo>
                <a:lnTo>
                  <a:pt x="1860626" y="513588"/>
                </a:lnTo>
                <a:lnTo>
                  <a:pt x="1975586" y="166344"/>
                </a:lnTo>
                <a:lnTo>
                  <a:pt x="393" y="0"/>
                </a:lnTo>
                <a:close/>
              </a:path>
            </a:pathLst>
          </a:custGeom>
          <a:solidFill>
            <a:srgbClr val="183062">
              <a:alpha val="89999"/>
            </a:srgbClr>
          </a:solidFill>
        </p:spPr>
        <p:txBody>
          <a:bodyPr wrap="square" lIns="0" tIns="0" rIns="0" bIns="0" rtlCol="0"/>
          <a:lstStyle/>
          <a:p>
            <a:endParaRPr lang="it-IT" sz="1600" b="1" dirty="0">
              <a:solidFill>
                <a:schemeClr val="bg1"/>
              </a:solidFill>
            </a:endParaRPr>
          </a:p>
        </p:txBody>
      </p:sp>
      <p:sp>
        <p:nvSpPr>
          <p:cNvPr id="10" name="CasellaDiTesto 9"/>
          <p:cNvSpPr txBox="1"/>
          <p:nvPr/>
        </p:nvSpPr>
        <p:spPr>
          <a:xfrm>
            <a:off x="6309610" y="4544928"/>
            <a:ext cx="2642515" cy="284756"/>
          </a:xfrm>
          <a:prstGeom prst="rect">
            <a:avLst/>
          </a:prstGeom>
          <a:noFill/>
        </p:spPr>
        <p:txBody>
          <a:bodyPr wrap="square" lIns="68607" tIns="34304" rIns="68607" bIns="34304" rtlCol="0">
            <a:spAutoFit/>
          </a:bodyPr>
          <a:lstStyle/>
          <a:p>
            <a:pPr algn="ctr"/>
            <a:r>
              <a:rPr lang="it-IT" sz="1400" b="1" dirty="0">
                <a:solidFill>
                  <a:schemeClr val="bg1"/>
                </a:solidFill>
              </a:rPr>
              <a:t>Direzione Relazioni Industriali</a:t>
            </a:r>
          </a:p>
        </p:txBody>
      </p:sp>
      <p:sp>
        <p:nvSpPr>
          <p:cNvPr id="3" name="Rettangolo 2">
            <a:extLst>
              <a:ext uri="{FF2B5EF4-FFF2-40B4-BE49-F238E27FC236}">
                <a16:creationId xmlns:a16="http://schemas.microsoft.com/office/drawing/2014/main" xmlns="" id="{70305E17-72BD-B38A-76EA-DBE397DAAA74}"/>
              </a:ext>
            </a:extLst>
          </p:cNvPr>
          <p:cNvSpPr/>
          <p:nvPr/>
        </p:nvSpPr>
        <p:spPr>
          <a:xfrm>
            <a:off x="358017" y="4656545"/>
            <a:ext cx="2652700" cy="346277"/>
          </a:xfrm>
          <a:prstGeom prst="rect">
            <a:avLst/>
          </a:prstGeom>
        </p:spPr>
        <p:txBody>
          <a:bodyPr wrap="square" lIns="68607" tIns="34304" rIns="68607" bIns="34304">
            <a:spAutoFit/>
          </a:bodyPr>
          <a:lstStyle/>
          <a:p>
            <a:pPr algn="ctr"/>
            <a:r>
              <a:rPr lang="it-IT" b="1" dirty="0">
                <a:solidFill>
                  <a:srgbClr val="002060"/>
                </a:solidFill>
                <a:latin typeface="+mj-lt"/>
                <a:ea typeface="+mj-ea"/>
                <a:cs typeface="+mj-cs"/>
              </a:rPr>
              <a:t>Pescara,  25.09.2024</a:t>
            </a:r>
          </a:p>
        </p:txBody>
      </p:sp>
    </p:spTree>
    <p:extLst>
      <p:ext uri="{BB962C8B-B14F-4D97-AF65-F5344CB8AC3E}">
        <p14:creationId xmlns:p14="http://schemas.microsoft.com/office/powerpoint/2010/main" val="3635537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17525"/>
            <a:ext cx="7745511" cy="323165"/>
          </a:xfrm>
        </p:spPr>
        <p:txBody>
          <a:bodyPr/>
          <a:lstStyle/>
          <a:p>
            <a:pPr algn="l"/>
            <a:r>
              <a:rPr lang="it-IT" u="sng" cap="small" dirty="0">
                <a:solidFill>
                  <a:srgbClr val="103676"/>
                </a:solidFill>
              </a:rPr>
              <a:t>PUNTEGGIO </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10</a:t>
            </a:fld>
            <a:endParaRPr lang="it-IT" dirty="0"/>
          </a:p>
        </p:txBody>
      </p:sp>
      <p:sp>
        <p:nvSpPr>
          <p:cNvPr id="7" name="bg object 16"/>
          <p:cNvSpPr/>
          <p:nvPr/>
        </p:nvSpPr>
        <p:spPr>
          <a:xfrm>
            <a:off x="416852" y="5937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6" name="Tabella 5">
            <a:extLst>
              <a:ext uri="{FF2B5EF4-FFF2-40B4-BE49-F238E27FC236}">
                <a16:creationId xmlns:a16="http://schemas.microsoft.com/office/drawing/2014/main" xmlns="" id="{3861274F-D77D-BBD0-710D-0D5C483BA5AF}"/>
              </a:ext>
            </a:extLst>
          </p:cNvPr>
          <p:cNvGraphicFramePr>
            <a:graphicFrameLocks noGrp="1"/>
          </p:cNvGraphicFramePr>
          <p:nvPr>
            <p:extLst>
              <p:ext uri="{D42A27DB-BD31-4B8C-83A1-F6EECF244321}">
                <p14:modId xmlns:p14="http://schemas.microsoft.com/office/powerpoint/2010/main" val="1893047718"/>
              </p:ext>
            </p:extLst>
          </p:nvPr>
        </p:nvGraphicFramePr>
        <p:xfrm>
          <a:off x="3657600" y="1614805"/>
          <a:ext cx="4953000" cy="286512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xmlns="" val="4249501962"/>
                    </a:ext>
                  </a:extLst>
                </a:gridCol>
              </a:tblGrid>
              <a:tr h="1112362">
                <a:tc>
                  <a:txBody>
                    <a:bodyPr/>
                    <a:lstStyle/>
                    <a:p>
                      <a:pPr marL="0" marR="0" lvl="0" indent="0" algn="just"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400" b="1" cap="small" baseline="0" dirty="0">
                          <a:solidFill>
                            <a:srgbClr val="005677"/>
                          </a:solidFill>
                          <a:latin typeface="+mn-lt"/>
                          <a:ea typeface="+mn-ea"/>
                          <a:cs typeface="+mn-cs"/>
                        </a:rPr>
                        <a:t>le decurtazioni sono correlate alle risultanze dei </a:t>
                      </a:r>
                      <a:r>
                        <a:rPr lang="it-IT" sz="1400" b="1" u="sng" cap="small" baseline="0" dirty="0">
                          <a:solidFill>
                            <a:srgbClr val="005677"/>
                          </a:solidFill>
                          <a:latin typeface="+mn-lt"/>
                          <a:ea typeface="+mn-ea"/>
                          <a:cs typeface="+mn-cs"/>
                        </a:rPr>
                        <a:t>provvedimenti definitivi </a:t>
                      </a:r>
                      <a:r>
                        <a:rPr lang="it-IT" sz="1400" b="1" cap="small" baseline="0" dirty="0">
                          <a:solidFill>
                            <a:srgbClr val="005677"/>
                          </a:solidFill>
                          <a:latin typeface="+mn-lt"/>
                          <a:ea typeface="+mn-ea"/>
                          <a:cs typeface="+mn-cs"/>
                        </a:rPr>
                        <a:t>emanati nei confronti dei datori di lavoro, dirigenti e preposti delle imprese o dei lavoratori autonomi, nei casi e nelle misure indicati nell’allegato </a:t>
                      </a:r>
                      <a:r>
                        <a:rPr lang="it-IT" sz="1400" b="1" cap="small" baseline="0" dirty="0" smtClean="0">
                          <a:solidFill>
                            <a:srgbClr val="005677"/>
                          </a:solidFill>
                          <a:latin typeface="+mn-lt"/>
                          <a:ea typeface="+mn-ea"/>
                          <a:cs typeface="+mn-cs"/>
                        </a:rPr>
                        <a:t>I-bis. </a:t>
                      </a:r>
                      <a:r>
                        <a:rPr lang="it-IT" sz="1400" b="1" cap="small" dirty="0" smtClean="0">
                          <a:solidFill>
                            <a:schemeClr val="tx2"/>
                          </a:solidFill>
                        </a:rPr>
                        <a:t>sono </a:t>
                      </a:r>
                      <a:r>
                        <a:rPr lang="it-IT" sz="1400" b="1" cap="small" dirty="0">
                          <a:solidFill>
                            <a:schemeClr val="tx2"/>
                          </a:solidFill>
                        </a:rPr>
                        <a:t>provvedimenti definitivi le sentenze passate in giudicato e le ordinanze-ingiunzione di cui all’articolo 18 della legge 24 novembre 1981, n. 689, divenute definitive</a:t>
                      </a:r>
                      <a:endParaRPr lang="it-IT" sz="1400" b="1" cap="small" baseline="0" dirty="0">
                        <a:solidFill>
                          <a:srgbClr val="005677"/>
                        </a:solidFill>
                        <a:latin typeface="+mn-lt"/>
                        <a:ea typeface="+mn-ea"/>
                        <a:cs typeface="+mn-cs"/>
                      </a:endParaRPr>
                    </a:p>
                    <a:p>
                      <a:pPr marL="0" marR="0" lvl="0" indent="0" algn="just"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400" b="1" cap="small" baseline="0" dirty="0">
                          <a:solidFill>
                            <a:srgbClr val="005677"/>
                          </a:solidFill>
                          <a:latin typeface="+mn-lt"/>
                          <a:ea typeface="+mn-ea"/>
                          <a:cs typeface="+mn-cs"/>
                        </a:rPr>
                        <a:t>Se nell’ambito del medesimo accertamento ispettivo sono contestate più violazioni tra quelle dell’allegato I-bis, i crediti sono decurtati in misura non eccedente il doppio di quella prevista per la violazione più </a:t>
                      </a:r>
                      <a:r>
                        <a:rPr lang="it-IT" sz="1400" b="1" cap="small" baseline="0" dirty="0" smtClean="0">
                          <a:solidFill>
                            <a:srgbClr val="005677"/>
                          </a:solidFill>
                          <a:latin typeface="+mn-lt"/>
                          <a:ea typeface="+mn-ea"/>
                          <a:cs typeface="+mn-cs"/>
                        </a:rPr>
                        <a:t>grave</a:t>
                      </a:r>
                    </a:p>
                    <a:p>
                      <a:pPr marL="0" marR="0" lvl="0" indent="0" algn="just"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400" b="1" cap="small" baseline="0" dirty="0" smtClean="0">
                          <a:solidFill>
                            <a:srgbClr val="005677"/>
                          </a:solidFill>
                          <a:latin typeface="+mn-lt"/>
                          <a:ea typeface="+mn-ea"/>
                          <a:cs typeface="+mn-cs"/>
                        </a:rPr>
                        <a:t>Condotte illecite poste in essere a partire ottobre (circ. </a:t>
                      </a:r>
                      <a:r>
                        <a:rPr lang="it-IT" sz="1400" b="1" cap="small" baseline="0" dirty="0" err="1" smtClean="0">
                          <a:solidFill>
                            <a:srgbClr val="005677"/>
                          </a:solidFill>
                          <a:latin typeface="+mn-lt"/>
                          <a:ea typeface="+mn-ea"/>
                          <a:cs typeface="+mn-cs"/>
                        </a:rPr>
                        <a:t>inl</a:t>
                      </a:r>
                      <a:r>
                        <a:rPr lang="it-IT" sz="1400" b="1" cap="small" baseline="0" dirty="0" smtClean="0">
                          <a:solidFill>
                            <a:srgbClr val="005677"/>
                          </a:solidFill>
                          <a:latin typeface="+mn-lt"/>
                          <a:ea typeface="+mn-ea"/>
                          <a:cs typeface="+mn-cs"/>
                        </a:rPr>
                        <a:t> n. 4/2024)</a:t>
                      </a:r>
                      <a:endParaRPr lang="it-IT" sz="1400" b="1" cap="small" baseline="0" dirty="0">
                        <a:solidFill>
                          <a:srgbClr val="005677"/>
                        </a:solidFill>
                        <a:latin typeface="+mn-lt"/>
                        <a:ea typeface="+mn-ea"/>
                        <a:cs typeface="+mn-cs"/>
                      </a:endParaRPr>
                    </a:p>
                  </a:txBody>
                  <a:tcPr anchor="ctr">
                    <a:solidFill>
                      <a:schemeClr val="accent3">
                        <a:lumMod val="20000"/>
                        <a:lumOff val="80000"/>
                      </a:schemeClr>
                    </a:solidFill>
                  </a:tcPr>
                </a:tc>
                <a:extLst>
                  <a:ext uri="{0D108BD9-81ED-4DB2-BD59-A6C34878D82A}">
                    <a16:rowId xmlns:a16="http://schemas.microsoft.com/office/drawing/2014/main" xmlns="" val="1239720465"/>
                  </a:ext>
                </a:extLst>
              </a:tr>
            </a:tbl>
          </a:graphicData>
        </a:graphic>
      </p:graphicFrame>
      <p:graphicFrame>
        <p:nvGraphicFramePr>
          <p:cNvPr id="27" name="Tabella 26">
            <a:extLst>
              <a:ext uri="{FF2B5EF4-FFF2-40B4-BE49-F238E27FC236}">
                <a16:creationId xmlns:a16="http://schemas.microsoft.com/office/drawing/2014/main" xmlns="" id="{A15A1BD9-BD6C-E313-A1AF-99E973C860AD}"/>
              </a:ext>
            </a:extLst>
          </p:cNvPr>
          <p:cNvGraphicFramePr>
            <a:graphicFrameLocks noGrp="1"/>
          </p:cNvGraphicFramePr>
          <p:nvPr>
            <p:extLst>
              <p:ext uri="{D42A27DB-BD31-4B8C-83A1-F6EECF244321}">
                <p14:modId xmlns:p14="http://schemas.microsoft.com/office/powerpoint/2010/main" val="1573654178"/>
              </p:ext>
            </p:extLst>
          </p:nvPr>
        </p:nvGraphicFramePr>
        <p:xfrm>
          <a:off x="665680" y="898525"/>
          <a:ext cx="7944920" cy="506280"/>
        </p:xfrm>
        <a:graphic>
          <a:graphicData uri="http://schemas.openxmlformats.org/drawingml/2006/table">
            <a:tbl>
              <a:tblPr firstRow="1" bandRow="1">
                <a:tableStyleId>{5C22544A-7EE6-4342-B048-85BDC9FD1C3A}</a:tableStyleId>
              </a:tblPr>
              <a:tblGrid>
                <a:gridCol w="7944920">
                  <a:extLst>
                    <a:ext uri="{9D8B030D-6E8A-4147-A177-3AD203B41FA5}">
                      <a16:colId xmlns:a16="http://schemas.microsoft.com/office/drawing/2014/main" xmlns="" val="951336313"/>
                    </a:ext>
                  </a:extLst>
                </a:gridCol>
              </a:tblGrid>
              <a:tr h="506280">
                <a:tc>
                  <a:txBody>
                    <a:bodyPr/>
                    <a:lstStyle/>
                    <a:p>
                      <a:pPr algn="ctr"/>
                      <a:r>
                        <a:rPr lang="it-IT" sz="2000" b="1" dirty="0">
                          <a:solidFill>
                            <a:schemeClr val="tx2"/>
                          </a:solidFill>
                          <a:effectLst/>
                          <a:latin typeface="+mn-lt"/>
                          <a:ea typeface="+mn-ea"/>
                          <a:cs typeface="+mn-cs"/>
                        </a:rPr>
                        <a:t>INIZIALE DI 30 CREDITI</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28" name="Tabella 27">
            <a:extLst>
              <a:ext uri="{FF2B5EF4-FFF2-40B4-BE49-F238E27FC236}">
                <a16:creationId xmlns:a16="http://schemas.microsoft.com/office/drawing/2014/main" xmlns="" id="{89BEAE8C-264F-14CB-F1FD-45EFE35A3036}"/>
              </a:ext>
            </a:extLst>
          </p:cNvPr>
          <p:cNvGraphicFramePr>
            <a:graphicFrameLocks noGrp="1"/>
          </p:cNvGraphicFramePr>
          <p:nvPr>
            <p:extLst>
              <p:ext uri="{D42A27DB-BD31-4B8C-83A1-F6EECF244321}">
                <p14:modId xmlns:p14="http://schemas.microsoft.com/office/powerpoint/2010/main" val="3881568791"/>
              </p:ext>
            </p:extLst>
          </p:nvPr>
        </p:nvGraphicFramePr>
        <p:xfrm>
          <a:off x="665680" y="2041525"/>
          <a:ext cx="2723161" cy="1371600"/>
        </p:xfrm>
        <a:graphic>
          <a:graphicData uri="http://schemas.openxmlformats.org/drawingml/2006/table">
            <a:tbl>
              <a:tblPr firstRow="1" bandRow="1">
                <a:tableStyleId>{5C22544A-7EE6-4342-B048-85BDC9FD1C3A}</a:tableStyleId>
              </a:tblPr>
              <a:tblGrid>
                <a:gridCol w="2723161">
                  <a:extLst>
                    <a:ext uri="{9D8B030D-6E8A-4147-A177-3AD203B41FA5}">
                      <a16:colId xmlns:a16="http://schemas.microsoft.com/office/drawing/2014/main" xmlns="" val="951336313"/>
                    </a:ext>
                  </a:extLst>
                </a:gridCol>
              </a:tblGrid>
              <a:tr h="1354899">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400" b="1" cap="small" baseline="0" dirty="0">
                          <a:solidFill>
                            <a:srgbClr val="005677"/>
                          </a:solidFill>
                          <a:latin typeface="+mn-lt"/>
                          <a:ea typeface="+mn-ea"/>
                          <a:cs typeface="+mn-cs"/>
                        </a:rPr>
                        <a:t>i criteri di attribuzione di crediti ulteriori, le modalità di recupero dei crediti decurtati sono demandati ad un decreto del Ministro del lavoro, sentito l’Ispettorato nazionale del lavoro</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29" name="CasellaDiTesto 28">
            <a:extLst>
              <a:ext uri="{FF2B5EF4-FFF2-40B4-BE49-F238E27FC236}">
                <a16:creationId xmlns:a16="http://schemas.microsoft.com/office/drawing/2014/main" xmlns="" id="{7DC4EEB1-D3D6-335D-D70E-7C1DF2666E0C}"/>
              </a:ext>
            </a:extLst>
          </p:cNvPr>
          <p:cNvSpPr txBox="1"/>
          <p:nvPr/>
        </p:nvSpPr>
        <p:spPr>
          <a:xfrm>
            <a:off x="4114800" y="2118476"/>
            <a:ext cx="65" cy="276999"/>
          </a:xfrm>
          <a:prstGeom prst="rect">
            <a:avLst/>
          </a:prstGeom>
          <a:noFill/>
        </p:spPr>
        <p:txBody>
          <a:bodyPr wrap="none" lIns="0" tIns="0" rIns="0" bIns="0" rtlCol="0">
            <a:spAutoFit/>
          </a:bodyPr>
          <a:lstStyle/>
          <a:p>
            <a:endParaRPr lang="it-IT" dirty="0"/>
          </a:p>
        </p:txBody>
      </p:sp>
      <p:sp>
        <p:nvSpPr>
          <p:cNvPr id="15" name="Freccia in giù 14">
            <a:extLst>
              <a:ext uri="{FF2B5EF4-FFF2-40B4-BE49-F238E27FC236}">
                <a16:creationId xmlns:a16="http://schemas.microsoft.com/office/drawing/2014/main" xmlns="" id="{D79DE992-C4A2-CBF8-B93E-8DEA01FD5F1A}"/>
              </a:ext>
            </a:extLst>
          </p:cNvPr>
          <p:cNvSpPr/>
          <p:nvPr/>
        </p:nvSpPr>
        <p:spPr>
          <a:xfrm>
            <a:off x="1667323" y="1508125"/>
            <a:ext cx="480900" cy="512701"/>
          </a:xfrm>
          <a:prstGeom prst="downArrow">
            <a:avLst/>
          </a:prstGeom>
          <a:solidFill>
            <a:srgbClr val="11498A">
              <a:alpha val="25000"/>
            </a:srgbClr>
          </a:solidFill>
        </p:spPr>
        <p:txBody>
          <a:bodyPr wrap="square" lIns="0" tIns="0" rIns="0" bIns="0" rtlCol="0" anchor="ctr"/>
          <a:lstStyle/>
          <a:p>
            <a:pPr algn="ctr"/>
            <a:endParaRPr lang="it-IT"/>
          </a:p>
        </p:txBody>
      </p:sp>
    </p:spTree>
    <p:extLst>
      <p:ext uri="{BB962C8B-B14F-4D97-AF65-F5344CB8AC3E}">
        <p14:creationId xmlns:p14="http://schemas.microsoft.com/office/powerpoint/2010/main" val="231144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757096"/>
            <a:ext cx="7745511" cy="323165"/>
          </a:xfrm>
        </p:spPr>
        <p:txBody>
          <a:bodyPr/>
          <a:lstStyle/>
          <a:p>
            <a:pPr algn="l"/>
            <a:r>
              <a:rPr lang="it-IT" u="sng" cap="small" dirty="0">
                <a:solidFill>
                  <a:srgbClr val="103676"/>
                </a:solidFill>
              </a:rPr>
              <a:t>SOSPENSIONE IN VIA CAUTELARE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11</a:t>
            </a:fld>
            <a:endParaRPr lang="it-IT" dirty="0"/>
          </a:p>
        </p:txBody>
      </p:sp>
      <p:sp>
        <p:nvSpPr>
          <p:cNvPr id="7" name="bg object 16"/>
          <p:cNvSpPr/>
          <p:nvPr/>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4" name="Tabella 3">
            <a:extLst>
              <a:ext uri="{FF2B5EF4-FFF2-40B4-BE49-F238E27FC236}">
                <a16:creationId xmlns:a16="http://schemas.microsoft.com/office/drawing/2014/main" xmlns="" id="{6DDAD331-E414-5B4A-C2F4-6F58E9810A83}"/>
              </a:ext>
            </a:extLst>
          </p:cNvPr>
          <p:cNvGraphicFramePr>
            <a:graphicFrameLocks noGrp="1"/>
          </p:cNvGraphicFramePr>
          <p:nvPr>
            <p:extLst>
              <p:ext uri="{D42A27DB-BD31-4B8C-83A1-F6EECF244321}">
                <p14:modId xmlns:p14="http://schemas.microsoft.com/office/powerpoint/2010/main" val="3241731489"/>
              </p:ext>
            </p:extLst>
          </p:nvPr>
        </p:nvGraphicFramePr>
        <p:xfrm>
          <a:off x="650068" y="2117725"/>
          <a:ext cx="7938761" cy="579120"/>
        </p:xfrm>
        <a:graphic>
          <a:graphicData uri="http://schemas.openxmlformats.org/drawingml/2006/table">
            <a:tbl>
              <a:tblPr firstRow="1" bandRow="1">
                <a:tableStyleId>{5C22544A-7EE6-4342-B048-85BDC9FD1C3A}</a:tableStyleId>
              </a:tblPr>
              <a:tblGrid>
                <a:gridCol w="7938761">
                  <a:extLst>
                    <a:ext uri="{9D8B030D-6E8A-4147-A177-3AD203B41FA5}">
                      <a16:colId xmlns:a16="http://schemas.microsoft.com/office/drawing/2014/main" xmlns="" val="951336313"/>
                    </a:ext>
                  </a:extLst>
                </a:gridCol>
              </a:tblGrid>
              <a:tr h="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600" b="1" cap="small" dirty="0">
                          <a:solidFill>
                            <a:schemeClr val="tx2"/>
                          </a:solidFill>
                        </a:rPr>
                        <a:t>L’ISPETTORATO NAZIONALE DEL LAVORO PUÒ SOSPENDERE, IN VIA CAUTELARE, LA PATENTE </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Tree>
    <p:extLst>
      <p:ext uri="{BB962C8B-B14F-4D97-AF65-F5344CB8AC3E}">
        <p14:creationId xmlns:p14="http://schemas.microsoft.com/office/powerpoint/2010/main" val="158455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669925"/>
            <a:ext cx="7745511" cy="323165"/>
          </a:xfrm>
        </p:spPr>
        <p:txBody>
          <a:bodyPr/>
          <a:lstStyle/>
          <a:p>
            <a:pPr algn="l"/>
            <a:r>
              <a:rPr lang="it-IT" u="sng" cap="small" dirty="0">
                <a:solidFill>
                  <a:srgbClr val="103676"/>
                </a:solidFill>
              </a:rPr>
              <a:t>PUNTEGGIO </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12</a:t>
            </a:fld>
            <a:endParaRPr lang="it-IT" dirty="0"/>
          </a:p>
        </p:txBody>
      </p:sp>
      <p:sp>
        <p:nvSpPr>
          <p:cNvPr id="7" name="bg object 16"/>
          <p:cNvSpPr/>
          <p:nvPr/>
        </p:nvSpPr>
        <p:spPr>
          <a:xfrm>
            <a:off x="416852" y="7461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sp>
        <p:nvSpPr>
          <p:cNvPr id="4" name="CasellaDiTesto 3">
            <a:extLst>
              <a:ext uri="{FF2B5EF4-FFF2-40B4-BE49-F238E27FC236}">
                <a16:creationId xmlns:a16="http://schemas.microsoft.com/office/drawing/2014/main" xmlns="" id="{1CF4E5FB-DC21-7FA6-FBC6-05B64AC4FC94}"/>
              </a:ext>
            </a:extLst>
          </p:cNvPr>
          <p:cNvSpPr txBox="1"/>
          <p:nvPr/>
        </p:nvSpPr>
        <p:spPr>
          <a:xfrm>
            <a:off x="666670" y="1352308"/>
            <a:ext cx="5410200" cy="923330"/>
          </a:xfrm>
          <a:prstGeom prst="rect">
            <a:avLst/>
          </a:prstGeom>
          <a:noFill/>
        </p:spPr>
        <p:txBody>
          <a:bodyPr wrap="square" rtlCol="0">
            <a:spAutoFit/>
          </a:bodyPr>
          <a:lstStyle/>
          <a:p>
            <a:endParaRPr lang="it-IT" dirty="0"/>
          </a:p>
          <a:p>
            <a:endParaRPr lang="it-IT" dirty="0"/>
          </a:p>
          <a:p>
            <a:endParaRPr lang="it-IT" dirty="0"/>
          </a:p>
        </p:txBody>
      </p:sp>
      <p:graphicFrame>
        <p:nvGraphicFramePr>
          <p:cNvPr id="6" name="Tabella 5">
            <a:extLst>
              <a:ext uri="{FF2B5EF4-FFF2-40B4-BE49-F238E27FC236}">
                <a16:creationId xmlns:a16="http://schemas.microsoft.com/office/drawing/2014/main" xmlns="" id="{3861274F-D77D-BBD0-710D-0D5C483BA5AF}"/>
              </a:ext>
            </a:extLst>
          </p:cNvPr>
          <p:cNvGraphicFramePr>
            <a:graphicFrameLocks noGrp="1"/>
          </p:cNvGraphicFramePr>
          <p:nvPr>
            <p:extLst>
              <p:ext uri="{D42A27DB-BD31-4B8C-83A1-F6EECF244321}">
                <p14:modId xmlns:p14="http://schemas.microsoft.com/office/powerpoint/2010/main" val="3172864160"/>
              </p:ext>
            </p:extLst>
          </p:nvPr>
        </p:nvGraphicFramePr>
        <p:xfrm>
          <a:off x="1590304" y="3413125"/>
          <a:ext cx="6248400" cy="1112362"/>
        </p:xfrm>
        <a:graphic>
          <a:graphicData uri="http://schemas.openxmlformats.org/drawingml/2006/table">
            <a:tbl>
              <a:tblPr firstRow="1" bandRow="1">
                <a:tableStyleId>{5C22544A-7EE6-4342-B048-85BDC9FD1C3A}</a:tableStyleId>
              </a:tblPr>
              <a:tblGrid>
                <a:gridCol w="6248400">
                  <a:extLst>
                    <a:ext uri="{9D8B030D-6E8A-4147-A177-3AD203B41FA5}">
                      <a16:colId xmlns:a16="http://schemas.microsoft.com/office/drawing/2014/main" xmlns="" val="4249501962"/>
                    </a:ext>
                  </a:extLst>
                </a:gridCol>
              </a:tblGrid>
              <a:tr h="1112362">
                <a:tc>
                  <a:txBody>
                    <a:bodyP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400" b="1" cap="small" baseline="0" dirty="0">
                          <a:solidFill>
                            <a:srgbClr val="005677"/>
                          </a:solidFill>
                          <a:latin typeface="+mn-lt"/>
                          <a:ea typeface="+mn-ea"/>
                          <a:cs typeface="+mn-cs"/>
                        </a:rPr>
                        <a:t>È CONSENTITO IL COMPLETAMENTO DELLE ATTIVITÀ OGGETTO DI APPALTO O SUBAPPALTO IN CORSO DI ESECUZIONE, QUANDO I LAVORI ESEGUITI SONO SUPERIORI AL 30 PER CENTO DEL VALORE DEL CONTRATTO (SALVA L’ADOZIONE DEI PROVVEDIMENTI DI CUI ALL’ARTICOLO 14)</a:t>
                      </a:r>
                    </a:p>
                  </a:txBody>
                  <a:tcPr anchor="ctr">
                    <a:solidFill>
                      <a:schemeClr val="accent3">
                        <a:lumMod val="20000"/>
                        <a:lumOff val="80000"/>
                      </a:schemeClr>
                    </a:solidFill>
                  </a:tcPr>
                </a:tc>
                <a:extLst>
                  <a:ext uri="{0D108BD9-81ED-4DB2-BD59-A6C34878D82A}">
                    <a16:rowId xmlns:a16="http://schemas.microsoft.com/office/drawing/2014/main" xmlns="" val="1239720465"/>
                  </a:ext>
                </a:extLst>
              </a:tr>
            </a:tbl>
          </a:graphicData>
        </a:graphic>
      </p:graphicFrame>
      <p:graphicFrame>
        <p:nvGraphicFramePr>
          <p:cNvPr id="27" name="Tabella 26">
            <a:extLst>
              <a:ext uri="{FF2B5EF4-FFF2-40B4-BE49-F238E27FC236}">
                <a16:creationId xmlns:a16="http://schemas.microsoft.com/office/drawing/2014/main" xmlns="" id="{A15A1BD9-BD6C-E313-A1AF-99E973C860AD}"/>
              </a:ext>
            </a:extLst>
          </p:cNvPr>
          <p:cNvGraphicFramePr>
            <a:graphicFrameLocks noGrp="1"/>
          </p:cNvGraphicFramePr>
          <p:nvPr>
            <p:extLst>
              <p:ext uri="{D42A27DB-BD31-4B8C-83A1-F6EECF244321}">
                <p14:modId xmlns:p14="http://schemas.microsoft.com/office/powerpoint/2010/main" val="366633791"/>
              </p:ext>
            </p:extLst>
          </p:nvPr>
        </p:nvGraphicFramePr>
        <p:xfrm>
          <a:off x="1590305" y="1230445"/>
          <a:ext cx="6248272" cy="506280"/>
        </p:xfrm>
        <a:graphic>
          <a:graphicData uri="http://schemas.openxmlformats.org/drawingml/2006/table">
            <a:tbl>
              <a:tblPr firstRow="1" bandRow="1">
                <a:tableStyleId>{5C22544A-7EE6-4342-B048-85BDC9FD1C3A}</a:tableStyleId>
              </a:tblPr>
              <a:tblGrid>
                <a:gridCol w="6248272">
                  <a:extLst>
                    <a:ext uri="{9D8B030D-6E8A-4147-A177-3AD203B41FA5}">
                      <a16:colId xmlns:a16="http://schemas.microsoft.com/office/drawing/2014/main" xmlns="" val="951336313"/>
                    </a:ext>
                  </a:extLst>
                </a:gridCol>
              </a:tblGrid>
              <a:tr h="506280">
                <a:tc>
                  <a:txBody>
                    <a:bodyPr/>
                    <a:lstStyle/>
                    <a:p>
                      <a:pPr algn="ctr"/>
                      <a:r>
                        <a:rPr lang="it-IT" sz="1800" b="1" dirty="0">
                          <a:solidFill>
                            <a:schemeClr val="tx2"/>
                          </a:solidFill>
                          <a:effectLst/>
                          <a:latin typeface="+mn-lt"/>
                          <a:ea typeface="+mn-ea"/>
                          <a:cs typeface="+mn-cs"/>
                        </a:rPr>
                        <a:t>INFERIORE A 15 CREDITI</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28" name="Tabella 27">
            <a:extLst>
              <a:ext uri="{FF2B5EF4-FFF2-40B4-BE49-F238E27FC236}">
                <a16:creationId xmlns:a16="http://schemas.microsoft.com/office/drawing/2014/main" xmlns="" id="{89BEAE8C-264F-14CB-F1FD-45EFE35A3036}"/>
              </a:ext>
            </a:extLst>
          </p:cNvPr>
          <p:cNvGraphicFramePr>
            <a:graphicFrameLocks noGrp="1"/>
          </p:cNvGraphicFramePr>
          <p:nvPr>
            <p:extLst>
              <p:ext uri="{D42A27DB-BD31-4B8C-83A1-F6EECF244321}">
                <p14:modId xmlns:p14="http://schemas.microsoft.com/office/powerpoint/2010/main" val="1666636795"/>
              </p:ext>
            </p:extLst>
          </p:nvPr>
        </p:nvGraphicFramePr>
        <p:xfrm>
          <a:off x="1590304" y="2404904"/>
          <a:ext cx="6248400" cy="551021"/>
        </p:xfrm>
        <a:graphic>
          <a:graphicData uri="http://schemas.openxmlformats.org/drawingml/2006/table">
            <a:tbl>
              <a:tblPr firstRow="1" bandRow="1">
                <a:tableStyleId>{5C22544A-7EE6-4342-B048-85BDC9FD1C3A}</a:tableStyleId>
              </a:tblPr>
              <a:tblGrid>
                <a:gridCol w="6248400">
                  <a:extLst>
                    <a:ext uri="{9D8B030D-6E8A-4147-A177-3AD203B41FA5}">
                      <a16:colId xmlns:a16="http://schemas.microsoft.com/office/drawing/2014/main" xmlns="" val="951336313"/>
                    </a:ext>
                  </a:extLst>
                </a:gridCol>
              </a:tblGrid>
              <a:tr h="55102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400" b="1" cap="small" baseline="0" dirty="0">
                          <a:solidFill>
                            <a:srgbClr val="005677"/>
                          </a:solidFill>
                          <a:latin typeface="+mn-lt"/>
                          <a:ea typeface="+mn-ea"/>
                          <a:cs typeface="+mn-cs"/>
                        </a:rPr>
                        <a:t>NON CONSENTE ALLE IMPRESE E AI LAVORATORI AUTONOMI DI OPERARE NEI CANTIERI TEMPORANEI O MOBILI</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29" name="CasellaDiTesto 28">
            <a:extLst>
              <a:ext uri="{FF2B5EF4-FFF2-40B4-BE49-F238E27FC236}">
                <a16:creationId xmlns:a16="http://schemas.microsoft.com/office/drawing/2014/main" xmlns="" id="{7DC4EEB1-D3D6-335D-D70E-7C1DF2666E0C}"/>
              </a:ext>
            </a:extLst>
          </p:cNvPr>
          <p:cNvSpPr txBox="1"/>
          <p:nvPr/>
        </p:nvSpPr>
        <p:spPr>
          <a:xfrm>
            <a:off x="4114800" y="2118476"/>
            <a:ext cx="65" cy="276999"/>
          </a:xfrm>
          <a:prstGeom prst="rect">
            <a:avLst/>
          </a:prstGeom>
          <a:noFill/>
        </p:spPr>
        <p:txBody>
          <a:bodyPr wrap="none" lIns="0" tIns="0" rIns="0" bIns="0" rtlCol="0">
            <a:spAutoFit/>
          </a:bodyPr>
          <a:lstStyle/>
          <a:p>
            <a:endParaRPr lang="it-IT" dirty="0"/>
          </a:p>
        </p:txBody>
      </p:sp>
      <p:sp>
        <p:nvSpPr>
          <p:cNvPr id="15" name="Freccia in giù 14">
            <a:extLst>
              <a:ext uri="{FF2B5EF4-FFF2-40B4-BE49-F238E27FC236}">
                <a16:creationId xmlns:a16="http://schemas.microsoft.com/office/drawing/2014/main" xmlns="" id="{D79DE992-C4A2-CBF8-B93E-8DEA01FD5F1A}"/>
              </a:ext>
            </a:extLst>
          </p:cNvPr>
          <p:cNvSpPr/>
          <p:nvPr/>
        </p:nvSpPr>
        <p:spPr>
          <a:xfrm>
            <a:off x="4551622" y="1907927"/>
            <a:ext cx="322958" cy="404519"/>
          </a:xfrm>
          <a:prstGeom prst="downArrow">
            <a:avLst/>
          </a:prstGeom>
          <a:solidFill>
            <a:srgbClr val="11498A">
              <a:alpha val="25000"/>
            </a:srgbClr>
          </a:solidFill>
        </p:spPr>
        <p:txBody>
          <a:bodyPr wrap="square" lIns="0" tIns="0" rIns="0" bIns="0" rtlCol="0" anchor="ctr"/>
          <a:lstStyle/>
          <a:p>
            <a:pPr algn="ctr"/>
            <a:endParaRPr lang="it-IT"/>
          </a:p>
        </p:txBody>
      </p:sp>
      <p:sp>
        <p:nvSpPr>
          <p:cNvPr id="5" name="Freccia circolare a destra 4">
            <a:extLst>
              <a:ext uri="{FF2B5EF4-FFF2-40B4-BE49-F238E27FC236}">
                <a16:creationId xmlns:a16="http://schemas.microsoft.com/office/drawing/2014/main" xmlns="" id="{7B3510F4-8EA1-B2B3-E1AE-17096ADA6F89}"/>
              </a:ext>
            </a:extLst>
          </p:cNvPr>
          <p:cNvSpPr/>
          <p:nvPr/>
        </p:nvSpPr>
        <p:spPr>
          <a:xfrm>
            <a:off x="699244" y="1431925"/>
            <a:ext cx="748556" cy="2362200"/>
          </a:xfrm>
          <a:prstGeom prst="curvedRightArrow">
            <a:avLst/>
          </a:prstGeom>
          <a:solidFill>
            <a:srgbClr val="11498A">
              <a:alpha val="25000"/>
            </a:srgbClr>
          </a:solidFill>
        </p:spPr>
        <p:txBody>
          <a:bodyPr wrap="square" lIns="0" tIns="0" rIns="0" bIns="0" rtlCol="0" anchor="ctr"/>
          <a:lstStyle/>
          <a:p>
            <a:pPr algn="ctr"/>
            <a:endParaRPr lang="it-IT"/>
          </a:p>
        </p:txBody>
      </p:sp>
    </p:spTree>
    <p:extLst>
      <p:ext uri="{BB962C8B-B14F-4D97-AF65-F5344CB8AC3E}">
        <p14:creationId xmlns:p14="http://schemas.microsoft.com/office/powerpoint/2010/main" val="333745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669925"/>
            <a:ext cx="7745511" cy="323165"/>
          </a:xfrm>
        </p:spPr>
        <p:txBody>
          <a:bodyPr/>
          <a:lstStyle/>
          <a:p>
            <a:pPr algn="l"/>
            <a:r>
              <a:rPr lang="it-IT" u="sng" cap="small" dirty="0">
                <a:solidFill>
                  <a:srgbClr val="103676"/>
                </a:solidFill>
              </a:rPr>
              <a:t>SANZIONI PER IMPRESE E LAVORATORI AUTONOMI</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13</a:t>
            </a:fld>
            <a:endParaRPr lang="it-IT" dirty="0"/>
          </a:p>
        </p:txBody>
      </p:sp>
      <p:sp>
        <p:nvSpPr>
          <p:cNvPr id="7" name="bg object 16"/>
          <p:cNvSpPr/>
          <p:nvPr/>
        </p:nvSpPr>
        <p:spPr>
          <a:xfrm>
            <a:off x="416852" y="7461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5561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sp>
        <p:nvSpPr>
          <p:cNvPr id="4" name="CasellaDiTesto 3">
            <a:extLst>
              <a:ext uri="{FF2B5EF4-FFF2-40B4-BE49-F238E27FC236}">
                <a16:creationId xmlns:a16="http://schemas.microsoft.com/office/drawing/2014/main" xmlns="" id="{1CF4E5FB-DC21-7FA6-FBC6-05B64AC4FC94}"/>
              </a:ext>
            </a:extLst>
          </p:cNvPr>
          <p:cNvSpPr txBox="1"/>
          <p:nvPr/>
        </p:nvSpPr>
        <p:spPr>
          <a:xfrm>
            <a:off x="666670" y="1352308"/>
            <a:ext cx="5410200" cy="923330"/>
          </a:xfrm>
          <a:prstGeom prst="rect">
            <a:avLst/>
          </a:prstGeom>
          <a:noFill/>
        </p:spPr>
        <p:txBody>
          <a:bodyPr wrap="square" rtlCol="0">
            <a:spAutoFit/>
          </a:bodyPr>
          <a:lstStyle/>
          <a:p>
            <a:endParaRPr lang="it-IT" dirty="0"/>
          </a:p>
          <a:p>
            <a:endParaRPr lang="it-IT" dirty="0"/>
          </a:p>
          <a:p>
            <a:endParaRPr lang="it-IT" dirty="0"/>
          </a:p>
        </p:txBody>
      </p:sp>
      <p:graphicFrame>
        <p:nvGraphicFramePr>
          <p:cNvPr id="6" name="Tabella 5">
            <a:extLst>
              <a:ext uri="{FF2B5EF4-FFF2-40B4-BE49-F238E27FC236}">
                <a16:creationId xmlns:a16="http://schemas.microsoft.com/office/drawing/2014/main" xmlns="" id="{3861274F-D77D-BBD0-710D-0D5C483BA5AF}"/>
              </a:ext>
            </a:extLst>
          </p:cNvPr>
          <p:cNvGraphicFramePr>
            <a:graphicFrameLocks noGrp="1"/>
          </p:cNvGraphicFramePr>
          <p:nvPr>
            <p:extLst>
              <p:ext uri="{D42A27DB-BD31-4B8C-83A1-F6EECF244321}">
                <p14:modId xmlns:p14="http://schemas.microsoft.com/office/powerpoint/2010/main" val="1636126435"/>
              </p:ext>
            </p:extLst>
          </p:nvPr>
        </p:nvGraphicFramePr>
        <p:xfrm>
          <a:off x="665680" y="3443763"/>
          <a:ext cx="7530356" cy="741089"/>
        </p:xfrm>
        <a:graphic>
          <a:graphicData uri="http://schemas.openxmlformats.org/drawingml/2006/table">
            <a:tbl>
              <a:tblPr firstRow="1" bandRow="1">
                <a:tableStyleId>{5C22544A-7EE6-4342-B048-85BDC9FD1C3A}</a:tableStyleId>
              </a:tblPr>
              <a:tblGrid>
                <a:gridCol w="7530356">
                  <a:extLst>
                    <a:ext uri="{9D8B030D-6E8A-4147-A177-3AD203B41FA5}">
                      <a16:colId xmlns:a16="http://schemas.microsoft.com/office/drawing/2014/main" xmlns="" val="4249501962"/>
                    </a:ext>
                  </a:extLst>
                </a:gridCol>
              </a:tblGrid>
              <a:tr h="741089">
                <a:tc>
                  <a:txBody>
                    <a:bodyP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600" b="1" dirty="0">
                          <a:solidFill>
                            <a:schemeClr val="tx2"/>
                          </a:solidFill>
                          <a:effectLst/>
                          <a:latin typeface="+mn-lt"/>
                          <a:ea typeface="+mn-ea"/>
                          <a:cs typeface="+mn-cs"/>
                        </a:rPr>
                        <a:t>ESCLUSIONE DALLA PARTECIPAZIONE AI LAVORI PUBBLICI</a:t>
                      </a:r>
                    </a:p>
                  </a:txBody>
                  <a:tcPr anchor="ctr">
                    <a:solidFill>
                      <a:schemeClr val="accent3">
                        <a:lumMod val="20000"/>
                        <a:lumOff val="80000"/>
                      </a:schemeClr>
                    </a:solidFill>
                  </a:tcPr>
                </a:tc>
                <a:extLst>
                  <a:ext uri="{0D108BD9-81ED-4DB2-BD59-A6C34878D82A}">
                    <a16:rowId xmlns:a16="http://schemas.microsoft.com/office/drawing/2014/main" xmlns="" val="1239720465"/>
                  </a:ext>
                </a:extLst>
              </a:tr>
            </a:tbl>
          </a:graphicData>
        </a:graphic>
      </p:graphicFrame>
      <p:graphicFrame>
        <p:nvGraphicFramePr>
          <p:cNvPr id="27" name="Tabella 26">
            <a:extLst>
              <a:ext uri="{FF2B5EF4-FFF2-40B4-BE49-F238E27FC236}">
                <a16:creationId xmlns:a16="http://schemas.microsoft.com/office/drawing/2014/main" xmlns="" id="{A15A1BD9-BD6C-E313-A1AF-99E973C860AD}"/>
              </a:ext>
            </a:extLst>
          </p:cNvPr>
          <p:cNvGraphicFramePr>
            <a:graphicFrameLocks noGrp="1"/>
          </p:cNvGraphicFramePr>
          <p:nvPr>
            <p:extLst>
              <p:ext uri="{D42A27DB-BD31-4B8C-83A1-F6EECF244321}">
                <p14:modId xmlns:p14="http://schemas.microsoft.com/office/powerpoint/2010/main" val="1533476564"/>
              </p:ext>
            </p:extLst>
          </p:nvPr>
        </p:nvGraphicFramePr>
        <p:xfrm>
          <a:off x="665680" y="1249045"/>
          <a:ext cx="7647625" cy="579120"/>
        </p:xfrm>
        <a:graphic>
          <a:graphicData uri="http://schemas.openxmlformats.org/drawingml/2006/table">
            <a:tbl>
              <a:tblPr firstRow="1" bandRow="1">
                <a:tableStyleId>{5C22544A-7EE6-4342-B048-85BDC9FD1C3A}</a:tableStyleId>
              </a:tblPr>
              <a:tblGrid>
                <a:gridCol w="7647625">
                  <a:extLst>
                    <a:ext uri="{9D8B030D-6E8A-4147-A177-3AD203B41FA5}">
                      <a16:colId xmlns:a16="http://schemas.microsoft.com/office/drawing/2014/main" xmlns="" val="951336313"/>
                    </a:ext>
                  </a:extLst>
                </a:gridCol>
              </a:tblGrid>
              <a:tr h="506280">
                <a:tc>
                  <a:txBody>
                    <a:bodyPr/>
                    <a:lstStyle/>
                    <a:p>
                      <a:pPr algn="ctr"/>
                      <a:r>
                        <a:rPr lang="it-IT" sz="1600" b="1" i="1" dirty="0">
                          <a:solidFill>
                            <a:schemeClr val="tx2"/>
                          </a:solidFill>
                          <a:effectLst/>
                          <a:latin typeface="+mn-lt"/>
                          <a:ea typeface="+mn-ea"/>
                          <a:cs typeface="+mn-cs"/>
                        </a:rPr>
                        <a:t>IN MANCANZA DI</a:t>
                      </a:r>
                      <a:r>
                        <a:rPr lang="it-IT" sz="1600" b="1" dirty="0">
                          <a:solidFill>
                            <a:schemeClr val="tx2"/>
                          </a:solidFill>
                          <a:effectLst/>
                          <a:latin typeface="+mn-lt"/>
                          <a:ea typeface="+mn-ea"/>
                          <a:cs typeface="+mn-cs"/>
                        </a:rPr>
                        <a:t> PATENTE O DEL DOCUMENTO EQUIVALENTE O  CON PATENTE IL CUI </a:t>
                      </a:r>
                      <a:r>
                        <a:rPr lang="it-IT" sz="1600" b="1" i="1" u="none" dirty="0">
                          <a:solidFill>
                            <a:schemeClr val="tx2"/>
                          </a:solidFill>
                          <a:effectLst/>
                          <a:latin typeface="+mn-lt"/>
                          <a:ea typeface="+mn-ea"/>
                          <a:cs typeface="+mn-cs"/>
                        </a:rPr>
                        <a:t>PUNTEGGIO SIA INFERIORE </a:t>
                      </a:r>
                      <a:r>
                        <a:rPr lang="it-IT" sz="1600" b="1" i="1" dirty="0">
                          <a:solidFill>
                            <a:schemeClr val="tx2"/>
                          </a:solidFill>
                          <a:effectLst/>
                          <a:latin typeface="+mn-lt"/>
                          <a:ea typeface="+mn-ea"/>
                          <a:cs typeface="+mn-cs"/>
                        </a:rPr>
                        <a:t>A 15 </a:t>
                      </a:r>
                      <a:r>
                        <a:rPr lang="it-IT" sz="1600" b="1" dirty="0">
                          <a:solidFill>
                            <a:schemeClr val="tx2"/>
                          </a:solidFill>
                          <a:effectLst/>
                          <a:latin typeface="+mn-lt"/>
                          <a:ea typeface="+mn-ea"/>
                          <a:cs typeface="+mn-cs"/>
                        </a:rPr>
                        <a:t>CREDITI</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28" name="Tabella 27">
            <a:extLst>
              <a:ext uri="{FF2B5EF4-FFF2-40B4-BE49-F238E27FC236}">
                <a16:creationId xmlns:a16="http://schemas.microsoft.com/office/drawing/2014/main" xmlns="" id="{89BEAE8C-264F-14CB-F1FD-45EFE35A3036}"/>
              </a:ext>
            </a:extLst>
          </p:cNvPr>
          <p:cNvGraphicFramePr>
            <a:graphicFrameLocks noGrp="1"/>
          </p:cNvGraphicFramePr>
          <p:nvPr>
            <p:extLst>
              <p:ext uri="{D42A27DB-BD31-4B8C-83A1-F6EECF244321}">
                <p14:modId xmlns:p14="http://schemas.microsoft.com/office/powerpoint/2010/main" val="298811666"/>
              </p:ext>
            </p:extLst>
          </p:nvPr>
        </p:nvGraphicFramePr>
        <p:xfrm>
          <a:off x="665680" y="2283336"/>
          <a:ext cx="7530356" cy="672589"/>
        </p:xfrm>
        <a:graphic>
          <a:graphicData uri="http://schemas.openxmlformats.org/drawingml/2006/table">
            <a:tbl>
              <a:tblPr firstRow="1" bandRow="1">
                <a:tableStyleId>{5C22544A-7EE6-4342-B048-85BDC9FD1C3A}</a:tableStyleId>
              </a:tblPr>
              <a:tblGrid>
                <a:gridCol w="7530356">
                  <a:extLst>
                    <a:ext uri="{9D8B030D-6E8A-4147-A177-3AD203B41FA5}">
                      <a16:colId xmlns:a16="http://schemas.microsoft.com/office/drawing/2014/main" xmlns="" val="951336313"/>
                    </a:ext>
                  </a:extLst>
                </a:gridCol>
              </a:tblGrid>
              <a:tr h="672589">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600" b="1" dirty="0">
                          <a:solidFill>
                            <a:schemeClr val="tx2"/>
                          </a:solidFill>
                          <a:effectLst/>
                          <a:latin typeface="+mn-lt"/>
                          <a:ea typeface="+mn-ea"/>
                          <a:cs typeface="+mn-cs"/>
                        </a:rPr>
                        <a:t>SANZIONE AMMINISTRATIVA  PARI AL 10 PER CENTO DEL VALORE DEI LAVORI E, COMUNQUE, NON INFERIORE A EURO 6.000</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29" name="CasellaDiTesto 28">
            <a:extLst>
              <a:ext uri="{FF2B5EF4-FFF2-40B4-BE49-F238E27FC236}">
                <a16:creationId xmlns:a16="http://schemas.microsoft.com/office/drawing/2014/main" xmlns="" id="{7DC4EEB1-D3D6-335D-D70E-7C1DF2666E0C}"/>
              </a:ext>
            </a:extLst>
          </p:cNvPr>
          <p:cNvSpPr txBox="1"/>
          <p:nvPr/>
        </p:nvSpPr>
        <p:spPr>
          <a:xfrm>
            <a:off x="4114800" y="2118476"/>
            <a:ext cx="65" cy="276999"/>
          </a:xfrm>
          <a:prstGeom prst="rect">
            <a:avLst/>
          </a:prstGeom>
          <a:noFill/>
        </p:spPr>
        <p:txBody>
          <a:bodyPr wrap="none" lIns="0" tIns="0" rIns="0" bIns="0" rtlCol="0">
            <a:spAutoFit/>
          </a:bodyPr>
          <a:lstStyle/>
          <a:p>
            <a:endParaRPr lang="it-IT" dirty="0"/>
          </a:p>
        </p:txBody>
      </p:sp>
    </p:spTree>
    <p:extLst>
      <p:ext uri="{BB962C8B-B14F-4D97-AF65-F5344CB8AC3E}">
        <p14:creationId xmlns:p14="http://schemas.microsoft.com/office/powerpoint/2010/main" val="1111461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6858000" y="288925"/>
            <a:ext cx="1905000" cy="485440"/>
            <a:chOff x="2751545" y="382104"/>
            <a:chExt cx="2123109" cy="541020"/>
          </a:xfrm>
        </p:grpSpPr>
        <p:pic>
          <p:nvPicPr>
            <p:cNvPr id="5" name="object 5"/>
            <p:cNvPicPr/>
            <p:nvPr/>
          </p:nvPicPr>
          <p:blipFill>
            <a:blip r:embed="rId3" cstate="print"/>
            <a:stretch>
              <a:fillRect/>
            </a:stretch>
          </p:blipFill>
          <p:spPr>
            <a:xfrm>
              <a:off x="3531576" y="450782"/>
              <a:ext cx="1343078" cy="200162"/>
            </a:xfrm>
            <a:prstGeom prst="rect">
              <a:avLst/>
            </a:prstGeom>
          </p:spPr>
        </p:pic>
        <p:pic>
          <p:nvPicPr>
            <p:cNvPr id="6" name="object 6"/>
            <p:cNvPicPr/>
            <p:nvPr/>
          </p:nvPicPr>
          <p:blipFill>
            <a:blip r:embed="rId4" cstate="print"/>
            <a:stretch>
              <a:fillRect/>
            </a:stretch>
          </p:blipFill>
          <p:spPr>
            <a:xfrm>
              <a:off x="2751545" y="449267"/>
              <a:ext cx="319139" cy="202971"/>
            </a:xfrm>
            <a:prstGeom prst="rect">
              <a:avLst/>
            </a:prstGeom>
          </p:spPr>
        </p:pic>
        <p:pic>
          <p:nvPicPr>
            <p:cNvPr id="7" name="object 7"/>
            <p:cNvPicPr/>
            <p:nvPr/>
          </p:nvPicPr>
          <p:blipFill>
            <a:blip r:embed="rId5" cstate="print"/>
            <a:stretch>
              <a:fillRect/>
            </a:stretch>
          </p:blipFill>
          <p:spPr>
            <a:xfrm>
              <a:off x="3102780" y="447555"/>
              <a:ext cx="134404" cy="206425"/>
            </a:xfrm>
            <a:prstGeom prst="rect">
              <a:avLst/>
            </a:prstGeom>
          </p:spPr>
        </p:pic>
        <p:sp>
          <p:nvSpPr>
            <p:cNvPr id="8" name="object 8"/>
            <p:cNvSpPr/>
            <p:nvPr/>
          </p:nvSpPr>
          <p:spPr>
            <a:xfrm>
              <a:off x="3263608" y="382104"/>
              <a:ext cx="204470" cy="541020"/>
            </a:xfrm>
            <a:custGeom>
              <a:avLst/>
              <a:gdLst/>
              <a:ahLst/>
              <a:cxnLst/>
              <a:rect l="l" t="t" r="r" b="b"/>
              <a:pathLst>
                <a:path w="204470" h="541019">
                  <a:moveTo>
                    <a:pt x="120332" y="66941"/>
                  </a:moveTo>
                  <a:lnTo>
                    <a:pt x="0" y="66941"/>
                  </a:lnTo>
                  <a:lnTo>
                    <a:pt x="0" y="102501"/>
                  </a:lnTo>
                  <a:lnTo>
                    <a:pt x="0" y="150761"/>
                  </a:lnTo>
                  <a:lnTo>
                    <a:pt x="0" y="185051"/>
                  </a:lnTo>
                  <a:lnTo>
                    <a:pt x="0" y="234581"/>
                  </a:lnTo>
                  <a:lnTo>
                    <a:pt x="0" y="270141"/>
                  </a:lnTo>
                  <a:lnTo>
                    <a:pt x="120332" y="270141"/>
                  </a:lnTo>
                  <a:lnTo>
                    <a:pt x="120332" y="234581"/>
                  </a:lnTo>
                  <a:lnTo>
                    <a:pt x="35674" y="234581"/>
                  </a:lnTo>
                  <a:lnTo>
                    <a:pt x="35674" y="185051"/>
                  </a:lnTo>
                  <a:lnTo>
                    <a:pt x="107746" y="185051"/>
                  </a:lnTo>
                  <a:lnTo>
                    <a:pt x="107746" y="150761"/>
                  </a:lnTo>
                  <a:lnTo>
                    <a:pt x="35674" y="150761"/>
                  </a:lnTo>
                  <a:lnTo>
                    <a:pt x="35674" y="102501"/>
                  </a:lnTo>
                  <a:lnTo>
                    <a:pt x="120332" y="102501"/>
                  </a:lnTo>
                  <a:lnTo>
                    <a:pt x="120332" y="66941"/>
                  </a:lnTo>
                  <a:close/>
                </a:path>
                <a:path w="204470" h="541019">
                  <a:moveTo>
                    <a:pt x="204177" y="0"/>
                  </a:moveTo>
                  <a:lnTo>
                    <a:pt x="187312" y="0"/>
                  </a:lnTo>
                  <a:lnTo>
                    <a:pt x="187312" y="540804"/>
                  </a:lnTo>
                  <a:lnTo>
                    <a:pt x="204177" y="540804"/>
                  </a:lnTo>
                  <a:lnTo>
                    <a:pt x="204177" y="0"/>
                  </a:lnTo>
                  <a:close/>
                </a:path>
              </a:pathLst>
            </a:custGeom>
            <a:solidFill>
              <a:srgbClr val="002E6E"/>
            </a:solidFill>
          </p:spPr>
          <p:txBody>
            <a:bodyPr wrap="square" lIns="0" tIns="0" rIns="0" bIns="0" rtlCol="0"/>
            <a:lstStyle/>
            <a:p>
              <a:endParaRPr/>
            </a:p>
          </p:txBody>
        </p:sp>
      </p:grpSp>
      <p:sp>
        <p:nvSpPr>
          <p:cNvPr id="9" name="object 9"/>
          <p:cNvSpPr txBox="1">
            <a:spLocks noGrp="1"/>
          </p:cNvSpPr>
          <p:nvPr>
            <p:ph type="title"/>
          </p:nvPr>
        </p:nvSpPr>
        <p:spPr>
          <a:xfrm>
            <a:off x="2362200" y="1865552"/>
            <a:ext cx="6781800" cy="480773"/>
          </a:xfrm>
          <a:prstGeom prst="rect">
            <a:avLst/>
          </a:prstGeom>
        </p:spPr>
        <p:txBody>
          <a:bodyPr vert="horz" wrap="square" lIns="0" tIns="76200" rIns="0" bIns="0" rtlCol="0">
            <a:spAutoFit/>
          </a:bodyPr>
          <a:lstStyle/>
          <a:p>
            <a:pPr algn="ctr">
              <a:lnSpc>
                <a:spcPct val="80000"/>
              </a:lnSpc>
            </a:pPr>
            <a:r>
              <a:rPr lang="it-IT" sz="3200" dirty="0"/>
              <a:t>Allegato I-bis </a:t>
            </a:r>
          </a:p>
        </p:txBody>
      </p:sp>
      <p:sp>
        <p:nvSpPr>
          <p:cNvPr id="13" name="object 4"/>
          <p:cNvSpPr/>
          <p:nvPr/>
        </p:nvSpPr>
        <p:spPr>
          <a:xfrm>
            <a:off x="-107498" y="2505861"/>
            <a:ext cx="9251498" cy="2740943"/>
          </a:xfrm>
          <a:custGeom>
            <a:avLst/>
            <a:gdLst>
              <a:gd name="connsiteX0" fmla="*/ 3358644 w 3359014"/>
              <a:gd name="connsiteY0" fmla="*/ 9548 h 4679149"/>
              <a:gd name="connsiteX1" fmla="*/ 192491 w 3359014"/>
              <a:gd name="connsiteY1" fmla="*/ 0 h 4679149"/>
              <a:gd name="connsiteX2" fmla="*/ 602304 w 3359014"/>
              <a:gd name="connsiteY2" fmla="*/ 1356375 h 4679149"/>
              <a:gd name="connsiteX3" fmla="*/ 0 w 3359014"/>
              <a:gd name="connsiteY3" fmla="*/ 1356375 h 4679149"/>
              <a:gd name="connsiteX4" fmla="*/ 0 w 3359014"/>
              <a:gd name="connsiteY4" fmla="*/ 2956206 h 4679149"/>
              <a:gd name="connsiteX5" fmla="*/ 1057726 w 3359014"/>
              <a:gd name="connsiteY5" fmla="*/ 2956206 h 4679149"/>
              <a:gd name="connsiteX6" fmla="*/ 1574539 w 3359014"/>
              <a:gd name="connsiteY6" fmla="*/ 4679149 h 4679149"/>
              <a:gd name="connsiteX7" fmla="*/ 3359014 w 3359014"/>
              <a:gd name="connsiteY7" fmla="*/ 4679149 h 4679149"/>
              <a:gd name="connsiteX8" fmla="*/ 3358644 w 3359014"/>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6950210 w 9251498"/>
              <a:gd name="connsiteY5" fmla="*/ 2956206 h 4679149"/>
              <a:gd name="connsiteX6" fmla="*/ 0 w 9251498"/>
              <a:gd name="connsiteY6" fmla="*/ 4679149 h 4679149"/>
              <a:gd name="connsiteX7" fmla="*/ 9251498 w 9251498"/>
              <a:gd name="connsiteY7" fmla="*/ 4679149 h 4679149"/>
              <a:gd name="connsiteX8" fmla="*/ 9251128 w 9251498"/>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0 w 9251498"/>
              <a:gd name="connsiteY5" fmla="*/ 4679149 h 4679149"/>
              <a:gd name="connsiteX6" fmla="*/ 9251498 w 9251498"/>
              <a:gd name="connsiteY6" fmla="*/ 4679149 h 4679149"/>
              <a:gd name="connsiteX7" fmla="*/ 9251128 w 9251498"/>
              <a:gd name="connsiteY7"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2956206 h 4679149"/>
              <a:gd name="connsiteX4" fmla="*/ 0 w 9251498"/>
              <a:gd name="connsiteY4" fmla="*/ 4679149 h 4679149"/>
              <a:gd name="connsiteX5" fmla="*/ 9251498 w 9251498"/>
              <a:gd name="connsiteY5" fmla="*/ 4679149 h 4679149"/>
              <a:gd name="connsiteX6" fmla="*/ 9251128 w 9251498"/>
              <a:gd name="connsiteY6" fmla="*/ 9548 h 4679149"/>
              <a:gd name="connsiteX0" fmla="*/ 9251128 w 9251498"/>
              <a:gd name="connsiteY0" fmla="*/ 9548 h 4679149"/>
              <a:gd name="connsiteX1" fmla="*/ 6084975 w 9251498"/>
              <a:gd name="connsiteY1" fmla="*/ 0 h 4679149"/>
              <a:gd name="connsiteX2" fmla="*/ 5892484 w 9251498"/>
              <a:gd name="connsiteY2" fmla="*/ 2956206 h 4679149"/>
              <a:gd name="connsiteX3" fmla="*/ 0 w 9251498"/>
              <a:gd name="connsiteY3" fmla="*/ 4679149 h 4679149"/>
              <a:gd name="connsiteX4" fmla="*/ 9251498 w 9251498"/>
              <a:gd name="connsiteY4" fmla="*/ 4679149 h 4679149"/>
              <a:gd name="connsiteX5" fmla="*/ 9251128 w 9251498"/>
              <a:gd name="connsiteY5" fmla="*/ 9548 h 4679149"/>
              <a:gd name="connsiteX0" fmla="*/ 9251128 w 9251498"/>
              <a:gd name="connsiteY0" fmla="*/ 0 h 4669601"/>
              <a:gd name="connsiteX1" fmla="*/ 5892484 w 9251498"/>
              <a:gd name="connsiteY1" fmla="*/ 2946658 h 4669601"/>
              <a:gd name="connsiteX2" fmla="*/ 0 w 9251498"/>
              <a:gd name="connsiteY2" fmla="*/ 4669601 h 4669601"/>
              <a:gd name="connsiteX3" fmla="*/ 9251498 w 9251498"/>
              <a:gd name="connsiteY3" fmla="*/ 4669601 h 4669601"/>
              <a:gd name="connsiteX4" fmla="*/ 9251128 w 9251498"/>
              <a:gd name="connsiteY4" fmla="*/ 0 h 4669601"/>
              <a:gd name="connsiteX0" fmla="*/ 9232031 w 9251498"/>
              <a:gd name="connsiteY0" fmla="*/ 0 h 2740943"/>
              <a:gd name="connsiteX1" fmla="*/ 5892484 w 9251498"/>
              <a:gd name="connsiteY1" fmla="*/ 1018000 h 2740943"/>
              <a:gd name="connsiteX2" fmla="*/ 0 w 9251498"/>
              <a:gd name="connsiteY2" fmla="*/ 2740943 h 2740943"/>
              <a:gd name="connsiteX3" fmla="*/ 9251498 w 9251498"/>
              <a:gd name="connsiteY3" fmla="*/ 2740943 h 2740943"/>
              <a:gd name="connsiteX4" fmla="*/ 9232031 w 9251498"/>
              <a:gd name="connsiteY4" fmla="*/ 0 h 2740943"/>
              <a:gd name="connsiteX0" fmla="*/ 9232031 w 9251498"/>
              <a:gd name="connsiteY0" fmla="*/ 0 h 2740943"/>
              <a:gd name="connsiteX1" fmla="*/ 0 w 9251498"/>
              <a:gd name="connsiteY1" fmla="*/ 2740943 h 2740943"/>
              <a:gd name="connsiteX2" fmla="*/ 9251498 w 9251498"/>
              <a:gd name="connsiteY2" fmla="*/ 2740943 h 2740943"/>
              <a:gd name="connsiteX3" fmla="*/ 9232031 w 9251498"/>
              <a:gd name="connsiteY3" fmla="*/ 0 h 2740943"/>
            </a:gdLst>
            <a:ahLst/>
            <a:cxnLst>
              <a:cxn ang="0">
                <a:pos x="connsiteX0" y="connsiteY0"/>
              </a:cxn>
              <a:cxn ang="0">
                <a:pos x="connsiteX1" y="connsiteY1"/>
              </a:cxn>
              <a:cxn ang="0">
                <a:pos x="connsiteX2" y="connsiteY2"/>
              </a:cxn>
              <a:cxn ang="0">
                <a:pos x="connsiteX3" y="connsiteY3"/>
              </a:cxn>
            </a:cxnLst>
            <a:rect l="l" t="t" r="r" b="b"/>
            <a:pathLst>
              <a:path w="9251498" h="2740943">
                <a:moveTo>
                  <a:pt x="9232031" y="0"/>
                </a:moveTo>
                <a:lnTo>
                  <a:pt x="0" y="2740943"/>
                </a:lnTo>
                <a:lnTo>
                  <a:pt x="9251498" y="2740943"/>
                </a:lnTo>
                <a:cubicBezTo>
                  <a:pt x="9251375" y="1184409"/>
                  <a:pt x="9232154" y="1556534"/>
                  <a:pt x="9232031" y="0"/>
                </a:cubicBezTo>
                <a:close/>
              </a:path>
            </a:pathLst>
          </a:custGeom>
          <a:blipFill dpi="0" rotWithShape="1">
            <a:blip r:embed="rId6">
              <a:alphaModFix amt="94000"/>
            </a:blip>
            <a:srcRect/>
            <a:stretch>
              <a:fillRect/>
            </a:stretch>
          </a:blipFill>
        </p:spPr>
        <p:txBody>
          <a:bodyPr wrap="square" lIns="0" tIns="0" rIns="0" bIns="0" rtlCol="0"/>
          <a:lstStyle/>
          <a:p>
            <a:endParaRPr/>
          </a:p>
        </p:txBody>
      </p:sp>
      <p:sp>
        <p:nvSpPr>
          <p:cNvPr id="4" name="object 4"/>
          <p:cNvSpPr/>
          <p:nvPr/>
        </p:nvSpPr>
        <p:spPr>
          <a:xfrm>
            <a:off x="1227" y="0"/>
            <a:ext cx="3359150" cy="4679315"/>
          </a:xfrm>
          <a:custGeom>
            <a:avLst/>
            <a:gdLst/>
            <a:ahLst/>
            <a:cxnLst/>
            <a:rect l="l" t="t" r="r" b="b"/>
            <a:pathLst>
              <a:path w="3359150" h="4679315">
                <a:moveTo>
                  <a:pt x="1821316" y="0"/>
                </a:moveTo>
                <a:lnTo>
                  <a:pt x="192491" y="0"/>
                </a:lnTo>
                <a:lnTo>
                  <a:pt x="602304" y="1356375"/>
                </a:lnTo>
                <a:lnTo>
                  <a:pt x="0" y="1356375"/>
                </a:lnTo>
                <a:lnTo>
                  <a:pt x="0" y="2956206"/>
                </a:lnTo>
                <a:lnTo>
                  <a:pt x="1057726" y="2956206"/>
                </a:lnTo>
                <a:lnTo>
                  <a:pt x="1574539" y="4679149"/>
                </a:lnTo>
                <a:lnTo>
                  <a:pt x="3359014" y="4679149"/>
                </a:lnTo>
                <a:lnTo>
                  <a:pt x="1821316" y="0"/>
                </a:lnTo>
                <a:close/>
              </a:path>
            </a:pathLst>
          </a:custGeom>
          <a:solidFill>
            <a:srgbClr val="103676">
              <a:alpha val="34000"/>
            </a:srgbClr>
          </a:solidFill>
        </p:spPr>
        <p:txBody>
          <a:bodyPr wrap="square" lIns="0" tIns="0" rIns="0" bIns="0" rtlCol="0"/>
          <a:lstStyle/>
          <a:p>
            <a:endParaRPr/>
          </a:p>
        </p:txBody>
      </p:sp>
      <p:sp>
        <p:nvSpPr>
          <p:cNvPr id="14"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8" name="Rettangolo 17"/>
          <p:cNvSpPr/>
          <p:nvPr/>
        </p:nvSpPr>
        <p:spPr>
          <a:xfrm>
            <a:off x="4229100" y="1438988"/>
            <a:ext cx="2514600" cy="707886"/>
          </a:xfrm>
          <a:prstGeom prst="rect">
            <a:avLst/>
          </a:prstGeom>
        </p:spPr>
        <p:txBody>
          <a:bodyPr wrap="square">
            <a:spAutoFit/>
          </a:bodyPr>
          <a:lstStyle/>
          <a:p>
            <a:pPr algn="ctr"/>
            <a:endParaRPr lang="it-IT" sz="4000" b="1" u="sng" dirty="0"/>
          </a:p>
        </p:txBody>
      </p:sp>
    </p:spTree>
    <p:extLst>
      <p:ext uri="{BB962C8B-B14F-4D97-AF65-F5344CB8AC3E}">
        <p14:creationId xmlns:p14="http://schemas.microsoft.com/office/powerpoint/2010/main" val="259070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ALLEGATO I-bis</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15</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extLst>
              <p:ext uri="{D42A27DB-BD31-4B8C-83A1-F6EECF244321}">
                <p14:modId xmlns:p14="http://schemas.microsoft.com/office/powerpoint/2010/main" val="3043857392"/>
              </p:ext>
            </p:extLst>
          </p:nvPr>
        </p:nvGraphicFramePr>
        <p:xfrm>
          <a:off x="416852" y="1049057"/>
          <a:ext cx="8117548" cy="2175347"/>
        </p:xfrm>
        <a:graphic>
          <a:graphicData uri="http://schemas.openxmlformats.org/drawingml/2006/table">
            <a:tbl>
              <a:tblPr firstRow="1" bandRow="1">
                <a:tableStyleId>{F5AB1C69-6EDB-4FF4-983F-18BD219EF322}</a:tableStyleId>
              </a:tblPr>
              <a:tblGrid>
                <a:gridCol w="898285">
                  <a:extLst>
                    <a:ext uri="{9D8B030D-6E8A-4147-A177-3AD203B41FA5}">
                      <a16:colId xmlns:a16="http://schemas.microsoft.com/office/drawing/2014/main" xmlns="" val="1912393301"/>
                    </a:ext>
                  </a:extLst>
                </a:gridCol>
                <a:gridCol w="7219263">
                  <a:extLst>
                    <a:ext uri="{9D8B030D-6E8A-4147-A177-3AD203B41FA5}">
                      <a16:colId xmlns:a16="http://schemas.microsoft.com/office/drawing/2014/main" xmlns="" val="1339165119"/>
                    </a:ext>
                  </a:extLst>
                </a:gridCol>
              </a:tblGrid>
              <a:tr h="364745">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sz="1600" b="1" cap="small" dirty="0">
                        <a:solidFill>
                          <a:schemeClr val="tx2"/>
                        </a:solidFill>
                      </a:endParaRPr>
                    </a:p>
                  </a:txBody>
                  <a:tcPr/>
                </a:tc>
                <a:tc>
                  <a:txBody>
                    <a:bodyPr/>
                    <a:lstStyle/>
                    <a:p>
                      <a:pPr algn="ctr">
                        <a:lnSpc>
                          <a:spcPct val="107000"/>
                        </a:lnSpc>
                        <a:spcAft>
                          <a:spcPts val="800"/>
                        </a:spcAft>
                      </a:pPr>
                      <a:endParaRPr lang="it-IT" sz="1200" b="1" kern="100" dirty="0">
                        <a:effectLst/>
                        <a:latin typeface="Arial" panose="020B06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it-IT" sz="1200" b="1" kern="100" dirty="0">
                          <a:effectLst/>
                          <a:latin typeface="Arial" panose="020B0604020202020204" pitchFamily="34" charset="0"/>
                          <a:ea typeface="Aptos" panose="020B0004020202020204" pitchFamily="34" charset="0"/>
                          <a:cs typeface="Times New Roman" panose="02020603050405020304" pitchFamily="18" charset="0"/>
                        </a:rPr>
                        <a:t>FATTISPECIE</a:t>
                      </a:r>
                    </a:p>
                    <a:p>
                      <a:pPr algn="ctr">
                        <a:lnSpc>
                          <a:spcPct val="107000"/>
                        </a:lnSpc>
                        <a:spcAft>
                          <a:spcPts val="800"/>
                        </a:spcAft>
                      </a:pPr>
                      <a:endParaRPr lang="it-IT"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9289528"/>
                  </a:ext>
                </a:extLst>
              </a:tr>
              <a:tr h="238252">
                <a:tc>
                  <a:txBody>
                    <a:bodyPr/>
                    <a:lstStyle/>
                    <a:p>
                      <a:pPr marL="0" algn="ctr">
                        <a:lnSpc>
                          <a:spcPct val="107000"/>
                        </a:lnSpc>
                        <a:spcAft>
                          <a:spcPts val="800"/>
                        </a:spcAft>
                      </a:pPr>
                      <a:r>
                        <a:rPr lang="it-IT" sz="1400" b="1" dirty="0">
                          <a:solidFill>
                            <a:schemeClr val="tx2"/>
                          </a:solidFill>
                          <a:effectLst/>
                          <a:latin typeface="+mn-lt"/>
                          <a:ea typeface="+mn-ea"/>
                          <a:cs typeface="+mn-cs"/>
                        </a:rPr>
                        <a:t>1-20</a:t>
                      </a:r>
                    </a:p>
                  </a:txBody>
                  <a:tcPr marL="68580" marR="68580" marT="0" marB="0"/>
                </a:tc>
                <a:tc>
                  <a:txBody>
                    <a:bodyPr/>
                    <a:lstStyle/>
                    <a:p>
                      <a:pPr>
                        <a:lnSpc>
                          <a:spcPct val="107000"/>
                        </a:lnSpc>
                        <a:spcAft>
                          <a:spcPts val="800"/>
                        </a:spcAft>
                      </a:pPr>
                      <a:r>
                        <a:rPr lang="it-IT" sz="1400" b="1" dirty="0">
                          <a:solidFill>
                            <a:schemeClr val="tx2"/>
                          </a:solidFill>
                          <a:effectLst/>
                          <a:latin typeface="+mn-lt"/>
                          <a:ea typeface="+mn-ea"/>
                          <a:cs typeface="+mn-cs"/>
                        </a:rPr>
                        <a:t>VIOLAZIONI CON CONTENUTI DEGLI ALLEGATI I E XI DEL TUSL</a:t>
                      </a:r>
                    </a:p>
                  </a:txBody>
                  <a:tcPr marL="68580" marR="68580" marT="0" marB="0"/>
                </a:tc>
                <a:extLst>
                  <a:ext uri="{0D108BD9-81ED-4DB2-BD59-A6C34878D82A}">
                    <a16:rowId xmlns:a16="http://schemas.microsoft.com/office/drawing/2014/main" xmlns="" val="3712750497"/>
                  </a:ext>
                </a:extLst>
              </a:tr>
              <a:tr h="233644">
                <a:tc>
                  <a:txBody>
                    <a:bodyPr/>
                    <a:lstStyle/>
                    <a:p>
                      <a:pPr marL="0" algn="ctr">
                        <a:lnSpc>
                          <a:spcPct val="107000"/>
                        </a:lnSpc>
                        <a:spcAft>
                          <a:spcPts val="800"/>
                        </a:spcAft>
                      </a:pPr>
                      <a:r>
                        <a:rPr lang="it-IT" sz="1400" b="1" dirty="0">
                          <a:solidFill>
                            <a:schemeClr val="tx2"/>
                          </a:solidFill>
                          <a:effectLst/>
                          <a:latin typeface="+mn-lt"/>
                          <a:ea typeface="+mn-ea"/>
                          <a:cs typeface="+mn-cs"/>
                        </a:rPr>
                        <a:t>21-24</a:t>
                      </a:r>
                    </a:p>
                  </a:txBody>
                  <a:tcPr marL="68580" marR="68580" marT="0" marB="0"/>
                </a:tc>
                <a:tc>
                  <a:txBody>
                    <a:bodyPr/>
                    <a:lstStyle/>
                    <a:p>
                      <a:pPr>
                        <a:lnSpc>
                          <a:spcPct val="107000"/>
                        </a:lnSpc>
                        <a:spcAft>
                          <a:spcPts val="800"/>
                        </a:spcAft>
                      </a:pPr>
                      <a:r>
                        <a:rPr lang="it-IT" sz="1400" b="1" dirty="0">
                          <a:solidFill>
                            <a:schemeClr val="tx2"/>
                          </a:solidFill>
                          <a:effectLst/>
                          <a:latin typeface="+mn-lt"/>
                          <a:ea typeface="+mn-ea"/>
                          <a:cs typeface="+mn-cs"/>
                        </a:rPr>
                        <a:t>LAVORO IRREGOLARE</a:t>
                      </a:r>
                    </a:p>
                  </a:txBody>
                  <a:tcPr marL="68580" marR="68580" marT="0" marB="0"/>
                </a:tc>
                <a:extLst>
                  <a:ext uri="{0D108BD9-81ED-4DB2-BD59-A6C34878D82A}">
                    <a16:rowId xmlns:a16="http://schemas.microsoft.com/office/drawing/2014/main" xmlns="" val="399126012"/>
                  </a:ext>
                </a:extLst>
              </a:tr>
              <a:tr h="252221">
                <a:tc>
                  <a:txBody>
                    <a:bodyPr/>
                    <a:lstStyle/>
                    <a:p>
                      <a:pPr marL="0" algn="ctr">
                        <a:lnSpc>
                          <a:spcPct val="107000"/>
                        </a:lnSpc>
                        <a:spcAft>
                          <a:spcPts val="800"/>
                        </a:spcAft>
                      </a:pPr>
                      <a:r>
                        <a:rPr lang="it-IT" sz="1400" b="1" dirty="0">
                          <a:solidFill>
                            <a:schemeClr val="tx2"/>
                          </a:solidFill>
                          <a:effectLst/>
                          <a:latin typeface="+mn-lt"/>
                          <a:ea typeface="+mn-ea"/>
                          <a:cs typeface="+mn-cs"/>
                        </a:rPr>
                        <a:t>25-28</a:t>
                      </a:r>
                    </a:p>
                  </a:txBody>
                  <a:tcPr marL="68580" marR="68580" marT="0" marB="0"/>
                </a:tc>
                <a:tc>
                  <a:txBody>
                    <a:bodyPr/>
                    <a:lstStyle/>
                    <a:p>
                      <a:pPr>
                        <a:lnSpc>
                          <a:spcPct val="107000"/>
                        </a:lnSpc>
                        <a:spcAft>
                          <a:spcPts val="800"/>
                        </a:spcAft>
                      </a:pPr>
                      <a:r>
                        <a:rPr lang="it-IT" sz="1400" b="1" dirty="0">
                          <a:solidFill>
                            <a:schemeClr val="tx2"/>
                          </a:solidFill>
                          <a:effectLst/>
                          <a:latin typeface="+mn-lt"/>
                          <a:ea typeface="+mn-ea"/>
                          <a:cs typeface="+mn-cs"/>
                        </a:rPr>
                        <a:t>INFORTUNI OCCORSI A SEGUITO DI VIOLAZIONE DELLE NORME SULLA PREVENZIONE DEGLI INFORTUNI </a:t>
                      </a:r>
                    </a:p>
                  </a:txBody>
                  <a:tcPr marL="68580" marR="68580" marT="0" marB="0"/>
                </a:tc>
                <a:extLst>
                  <a:ext uri="{0D108BD9-81ED-4DB2-BD59-A6C34878D82A}">
                    <a16:rowId xmlns:a16="http://schemas.microsoft.com/office/drawing/2014/main" xmlns="" val="1858184517"/>
                  </a:ext>
                </a:extLst>
              </a:tr>
              <a:tr h="391224">
                <a:tc>
                  <a:txBody>
                    <a:bodyPr/>
                    <a:lstStyle/>
                    <a:p>
                      <a:pPr marL="0" algn="ctr">
                        <a:lnSpc>
                          <a:spcPct val="107000"/>
                        </a:lnSpc>
                        <a:spcAft>
                          <a:spcPts val="800"/>
                        </a:spcAft>
                      </a:pPr>
                      <a:r>
                        <a:rPr lang="it-IT" sz="1400" b="1" dirty="0">
                          <a:solidFill>
                            <a:schemeClr val="tx2"/>
                          </a:solidFill>
                          <a:effectLst/>
                          <a:latin typeface="+mn-lt"/>
                          <a:ea typeface="+mn-ea"/>
                          <a:cs typeface="+mn-cs"/>
                        </a:rPr>
                        <a:t>29</a:t>
                      </a:r>
                    </a:p>
                  </a:txBody>
                  <a:tcPr marL="68580" marR="68580" marT="0" marB="0"/>
                </a:tc>
                <a:tc>
                  <a:txBody>
                    <a:bodyPr/>
                    <a:lstStyle/>
                    <a:p>
                      <a:pPr>
                        <a:lnSpc>
                          <a:spcPct val="107000"/>
                        </a:lnSpc>
                        <a:spcAft>
                          <a:spcPts val="800"/>
                        </a:spcAft>
                      </a:pPr>
                      <a:r>
                        <a:rPr lang="it-IT" sz="1400" b="1" dirty="0">
                          <a:solidFill>
                            <a:schemeClr val="tx2"/>
                          </a:solidFill>
                          <a:effectLst/>
                          <a:latin typeface="+mn-lt"/>
                          <a:ea typeface="+mn-ea"/>
                          <a:cs typeface="+mn-cs"/>
                        </a:rPr>
                        <a:t>MALATTIA PROFESSIONALE DERIVANTE DALLA VIOLAZIONE DELLE NORME SULLA PREVENZIONE DEGLI INFORTUNI </a:t>
                      </a:r>
                    </a:p>
                  </a:txBody>
                  <a:tcPr marL="68580" marR="68580" marT="0" marB="0"/>
                </a:tc>
                <a:extLst>
                  <a:ext uri="{0D108BD9-81ED-4DB2-BD59-A6C34878D82A}">
                    <a16:rowId xmlns:a16="http://schemas.microsoft.com/office/drawing/2014/main" xmlns="" val="1453357687"/>
                  </a:ext>
                </a:extLst>
              </a:tr>
            </a:tbl>
          </a:graphicData>
        </a:graphic>
      </p:graphicFrame>
    </p:spTree>
    <p:extLst>
      <p:ext uri="{BB962C8B-B14F-4D97-AF65-F5344CB8AC3E}">
        <p14:creationId xmlns:p14="http://schemas.microsoft.com/office/powerpoint/2010/main" val="318582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ALLEGATO I-bis</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16</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52400"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nvGraphicFramePr>
        <p:xfrm>
          <a:off x="654978" y="1049057"/>
          <a:ext cx="7955622" cy="3476814"/>
        </p:xfrm>
        <a:graphic>
          <a:graphicData uri="http://schemas.openxmlformats.org/drawingml/2006/table">
            <a:tbl>
              <a:tblPr firstRow="1" bandRow="1">
                <a:tableStyleId>{F5AB1C69-6EDB-4FF4-983F-18BD219EF322}</a:tableStyleId>
              </a:tblPr>
              <a:tblGrid>
                <a:gridCol w="326098">
                  <a:extLst>
                    <a:ext uri="{9D8B030D-6E8A-4147-A177-3AD203B41FA5}">
                      <a16:colId xmlns:a16="http://schemas.microsoft.com/office/drawing/2014/main" xmlns="" val="1912393301"/>
                    </a:ext>
                  </a:extLst>
                </a:gridCol>
                <a:gridCol w="6486524">
                  <a:extLst>
                    <a:ext uri="{9D8B030D-6E8A-4147-A177-3AD203B41FA5}">
                      <a16:colId xmlns:a16="http://schemas.microsoft.com/office/drawing/2014/main" xmlns="" val="1339165119"/>
                    </a:ext>
                  </a:extLst>
                </a:gridCol>
                <a:gridCol w="1143000">
                  <a:extLst>
                    <a:ext uri="{9D8B030D-6E8A-4147-A177-3AD203B41FA5}">
                      <a16:colId xmlns:a16="http://schemas.microsoft.com/office/drawing/2014/main" xmlns="" val="2165239493"/>
                    </a:ext>
                  </a:extLst>
                </a:gridCol>
              </a:tblGrid>
              <a:tr h="364745">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sz="1600" b="1" cap="small" dirty="0">
                        <a:solidFill>
                          <a:schemeClr val="tx2"/>
                        </a:solidFill>
                      </a:endParaRPr>
                    </a:p>
                  </a:txBody>
                  <a:tcPr/>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FATTISPECIE</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DECURTAZIONE </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CREDITI</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9289528"/>
                  </a:ext>
                </a:extLst>
              </a:tr>
              <a:tr h="238252">
                <a:tc>
                  <a:txBody>
                    <a:bodyPr/>
                    <a:lstStyle/>
                    <a:p>
                      <a:pPr marL="0" algn="ctr">
                        <a:lnSpc>
                          <a:spcPct val="107000"/>
                        </a:lnSpc>
                        <a:spcAft>
                          <a:spcPts val="800"/>
                        </a:spcAft>
                      </a:pPr>
                      <a:r>
                        <a:rPr lang="it-IT" sz="1200" b="1" dirty="0">
                          <a:solidFill>
                            <a:schemeClr val="tx2"/>
                          </a:solidFill>
                          <a:effectLst/>
                          <a:latin typeface="+mn-lt"/>
                          <a:ea typeface="+mn-ea"/>
                          <a:cs typeface="+mn-cs"/>
                        </a:rPr>
                        <a:t>1</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ELABORAZIONE DEL DOCUMENTO DI VALUTAZIONE DEI RISCHI</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5</a:t>
                      </a:r>
                    </a:p>
                  </a:txBody>
                  <a:tcPr marL="68580" marR="68580" marT="0" marB="0" anchor="ctr"/>
                </a:tc>
                <a:extLst>
                  <a:ext uri="{0D108BD9-81ED-4DB2-BD59-A6C34878D82A}">
                    <a16:rowId xmlns:a16="http://schemas.microsoft.com/office/drawing/2014/main" xmlns="" val="3712750497"/>
                  </a:ext>
                </a:extLst>
              </a:tr>
              <a:tr h="233644">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ELABORAZIONE DEL PIANO DI EMERGENZA ED EVACUAZIONE</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399126012"/>
                  </a:ext>
                </a:extLst>
              </a:tr>
              <a:tr h="252221">
                <a:tc>
                  <a:txBody>
                    <a:bodyPr/>
                    <a:lstStyle/>
                    <a:p>
                      <a:pPr marL="0"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OMESSI FORMAZIONE E ADDESTRAMENTO</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1858184517"/>
                  </a:ext>
                </a:extLst>
              </a:tr>
              <a:tr h="391224">
                <a:tc>
                  <a:txBody>
                    <a:bodyPr/>
                    <a:lstStyle/>
                    <a:p>
                      <a:pPr marL="0" algn="ctr">
                        <a:lnSpc>
                          <a:spcPct val="107000"/>
                        </a:lnSpc>
                        <a:spcAft>
                          <a:spcPts val="800"/>
                        </a:spcAft>
                      </a:pPr>
                      <a:r>
                        <a:rPr lang="it-IT" sz="1200" b="1" dirty="0">
                          <a:solidFill>
                            <a:schemeClr val="tx2"/>
                          </a:solidFill>
                          <a:effectLst/>
                          <a:latin typeface="+mn-lt"/>
                          <a:ea typeface="+mn-ea"/>
                          <a:cs typeface="+mn-cs"/>
                        </a:rPr>
                        <a:t>4</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COSTITUZIONE DEL SERVIZIO DI PREVENZIONE E PROTEZIONE E NOMINA DEL RELATIVO RESPONSABILE</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1453357687"/>
                  </a:ext>
                </a:extLst>
              </a:tr>
              <a:tr h="214239">
                <a:tc>
                  <a:txBody>
                    <a:bodyPr/>
                    <a:lstStyle/>
                    <a:p>
                      <a:pPr marL="0" algn="ctr">
                        <a:lnSpc>
                          <a:spcPct val="107000"/>
                        </a:lnSpc>
                        <a:spcAft>
                          <a:spcPts val="800"/>
                        </a:spcAft>
                      </a:pPr>
                      <a:r>
                        <a:rPr lang="it-IT" sz="1200" b="1" dirty="0">
                          <a:solidFill>
                            <a:schemeClr val="tx2"/>
                          </a:solidFill>
                          <a:effectLst/>
                          <a:latin typeface="+mn-lt"/>
                          <a:ea typeface="+mn-ea"/>
                          <a:cs typeface="+mn-cs"/>
                        </a:rPr>
                        <a:t>5</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ELABORAZIONE DEL PIANO OPERATIVO DI SICUREZZA</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2255430179"/>
                  </a:ext>
                </a:extLst>
              </a:tr>
              <a:tr h="233644">
                <a:tc>
                  <a:txBody>
                    <a:bodyPr/>
                    <a:lstStyle/>
                    <a:p>
                      <a:pPr marL="0" algn="ctr">
                        <a:lnSpc>
                          <a:spcPct val="107000"/>
                        </a:lnSpc>
                        <a:spcAft>
                          <a:spcPts val="800"/>
                        </a:spcAft>
                      </a:pPr>
                      <a:r>
                        <a:rPr lang="it-IT" sz="1200" b="1">
                          <a:solidFill>
                            <a:schemeClr val="tx2"/>
                          </a:solidFill>
                          <a:effectLst/>
                          <a:latin typeface="+mn-lt"/>
                          <a:ea typeface="+mn-ea"/>
                          <a:cs typeface="+mn-cs"/>
                        </a:rPr>
                        <a:t>6</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FORNITURA DEL DISPOSITIVO DI PROTEZIONE INDIVIDUALE CONTRO LE CADUTE DALL’ALTO</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969624127"/>
                  </a:ext>
                </a:extLst>
              </a:tr>
              <a:tr h="233644">
                <a:tc>
                  <a:txBody>
                    <a:bodyPr/>
                    <a:lstStyle/>
                    <a:p>
                      <a:pPr marL="0" algn="ctr">
                        <a:lnSpc>
                          <a:spcPct val="107000"/>
                        </a:lnSpc>
                        <a:spcAft>
                          <a:spcPts val="800"/>
                        </a:spcAft>
                      </a:pPr>
                      <a:r>
                        <a:rPr lang="it-IT" sz="1200" b="1" dirty="0">
                          <a:solidFill>
                            <a:schemeClr val="tx2"/>
                          </a:solidFill>
                          <a:effectLst/>
                          <a:latin typeface="+mn-lt"/>
                          <a:ea typeface="+mn-ea"/>
                          <a:cs typeface="+mn-cs"/>
                        </a:rPr>
                        <a:t>7</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MANCANZA DI PROTEZIONI VERSO IL VUOTO</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3450950086"/>
                  </a:ext>
                </a:extLst>
              </a:tr>
              <a:tr h="395514">
                <a:tc>
                  <a:txBody>
                    <a:bodyPr/>
                    <a:lstStyle/>
                    <a:p>
                      <a:pPr marL="0" algn="ctr">
                        <a:lnSpc>
                          <a:spcPct val="107000"/>
                        </a:lnSpc>
                        <a:spcAft>
                          <a:spcPts val="800"/>
                        </a:spcAft>
                      </a:pPr>
                      <a:r>
                        <a:rPr lang="it-IT" sz="1200" b="1" dirty="0">
                          <a:solidFill>
                            <a:schemeClr val="tx2"/>
                          </a:solidFill>
                          <a:effectLst/>
                          <a:latin typeface="+mn-lt"/>
                          <a:ea typeface="+mn-ea"/>
                          <a:cs typeface="+mn-cs"/>
                        </a:rPr>
                        <a:t>8</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MANCATA INSTALLAZIONE DELLE ARMATURE DI SOSTEGNO, FATTE SALVE LE PRESCRIZIONI DESUMIBILI DALLA RELAZIONE TECNICA SULLA CONSISTENZA DEL TERRENO</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3104690496"/>
                  </a:ext>
                </a:extLst>
              </a:tr>
              <a:tr h="461182">
                <a:tc>
                  <a:txBody>
                    <a:bodyPr/>
                    <a:lstStyle/>
                    <a:p>
                      <a:pPr marL="0" algn="ctr">
                        <a:lnSpc>
                          <a:spcPct val="107000"/>
                        </a:lnSpc>
                        <a:spcAft>
                          <a:spcPts val="800"/>
                        </a:spcAft>
                      </a:pPr>
                      <a:r>
                        <a:rPr lang="it-IT" sz="1200" b="1" dirty="0">
                          <a:solidFill>
                            <a:schemeClr val="tx2"/>
                          </a:solidFill>
                          <a:effectLst/>
                          <a:latin typeface="+mn-lt"/>
                          <a:ea typeface="+mn-ea"/>
                          <a:cs typeface="+mn-cs"/>
                        </a:rPr>
                        <a:t>9</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LAVORI IN PROSSIMITÀ DI LINEE ELETTRICHE IN ASSENZA DI DISPOSIZIONI ORGANIZZATIVE E PROCEDURALI IDONEE A PROTEGGERE I LAVORATORI DAI CONSEGUENTI RISCHI</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2381519847"/>
                  </a:ext>
                </a:extLst>
              </a:tr>
              <a:tr h="395514">
                <a:tc>
                  <a:txBody>
                    <a:bodyPr/>
                    <a:lstStyle/>
                    <a:p>
                      <a:pPr marL="0" algn="ctr">
                        <a:lnSpc>
                          <a:spcPct val="107000"/>
                        </a:lnSpc>
                        <a:spcAft>
                          <a:spcPts val="800"/>
                        </a:spcAft>
                      </a:pPr>
                      <a:r>
                        <a:rPr lang="it-IT" sz="1200" b="1" dirty="0">
                          <a:solidFill>
                            <a:schemeClr val="tx2"/>
                          </a:solidFill>
                          <a:effectLst/>
                          <a:latin typeface="+mn-lt"/>
                          <a:ea typeface="+mn-ea"/>
                          <a:cs typeface="+mn-cs"/>
                        </a:rPr>
                        <a:t>10</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PRESENZA DI CONDUTTORI NUDI IN TENSIONE IN ASSENZA DI DISPOSIZIONI ORGANIZZATIVE E PROCEDURALI IDONEE A PROTEGGERE I LAVORATORI DAI CONSEGUENTI RISCHI</a:t>
                      </a:r>
                    </a:p>
                  </a:txBody>
                  <a:tcPr marL="68580" marR="68580" marT="0" marB="0"/>
                </a:tc>
                <a:tc>
                  <a:txBody>
                    <a:bodyPr/>
                    <a:lstStyle/>
                    <a:p>
                      <a:pPr marL="0"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2951391938"/>
                  </a:ext>
                </a:extLst>
              </a:tr>
            </a:tbl>
          </a:graphicData>
        </a:graphic>
      </p:graphicFrame>
    </p:spTree>
    <p:extLst>
      <p:ext uri="{BB962C8B-B14F-4D97-AF65-F5344CB8AC3E}">
        <p14:creationId xmlns:p14="http://schemas.microsoft.com/office/powerpoint/2010/main" val="1358143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17525"/>
            <a:ext cx="7745511" cy="323165"/>
          </a:xfrm>
        </p:spPr>
        <p:txBody>
          <a:bodyPr/>
          <a:lstStyle/>
          <a:p>
            <a:pPr algn="l"/>
            <a:r>
              <a:rPr lang="it-IT" u="sng" cap="small" dirty="0">
                <a:solidFill>
                  <a:srgbClr val="103676"/>
                </a:solidFill>
              </a:rPr>
              <a:t>ALLEGATO I-bis</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17</a:t>
            </a:fld>
            <a:endParaRPr lang="it-IT" dirty="0"/>
          </a:p>
        </p:txBody>
      </p:sp>
      <p:sp>
        <p:nvSpPr>
          <p:cNvPr id="7" name="bg object 16"/>
          <p:cNvSpPr/>
          <p:nvPr/>
        </p:nvSpPr>
        <p:spPr>
          <a:xfrm>
            <a:off x="416852" y="5937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nvGraphicFramePr>
        <p:xfrm>
          <a:off x="654978" y="898525"/>
          <a:ext cx="7955622" cy="3701664"/>
        </p:xfrm>
        <a:graphic>
          <a:graphicData uri="http://schemas.openxmlformats.org/drawingml/2006/table">
            <a:tbl>
              <a:tblPr firstRow="1" bandRow="1">
                <a:tableStyleId>{F5AB1C69-6EDB-4FF4-983F-18BD219EF322}</a:tableStyleId>
              </a:tblPr>
              <a:tblGrid>
                <a:gridCol w="326098">
                  <a:extLst>
                    <a:ext uri="{9D8B030D-6E8A-4147-A177-3AD203B41FA5}">
                      <a16:colId xmlns:a16="http://schemas.microsoft.com/office/drawing/2014/main" xmlns="" val="1912393301"/>
                    </a:ext>
                  </a:extLst>
                </a:gridCol>
                <a:gridCol w="6486524">
                  <a:extLst>
                    <a:ext uri="{9D8B030D-6E8A-4147-A177-3AD203B41FA5}">
                      <a16:colId xmlns:a16="http://schemas.microsoft.com/office/drawing/2014/main" xmlns="" val="1339165119"/>
                    </a:ext>
                  </a:extLst>
                </a:gridCol>
                <a:gridCol w="1143000">
                  <a:extLst>
                    <a:ext uri="{9D8B030D-6E8A-4147-A177-3AD203B41FA5}">
                      <a16:colId xmlns:a16="http://schemas.microsoft.com/office/drawing/2014/main" xmlns="" val="2165239493"/>
                    </a:ext>
                  </a:extLst>
                </a:gridCol>
              </a:tblGrid>
              <a:tr h="284925">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sz="1600" b="1" cap="small" dirty="0">
                        <a:solidFill>
                          <a:schemeClr val="tx2"/>
                        </a:solidFill>
                      </a:endParaRPr>
                    </a:p>
                  </a:txBody>
                  <a:tcPr/>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FATTISPECIE</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DECURTAZIONE </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CREDITI</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9289528"/>
                  </a:ext>
                </a:extLst>
              </a:tr>
              <a:tr h="364696">
                <a:tc>
                  <a:txBody>
                    <a:bodyPr/>
                    <a:lstStyle/>
                    <a:p>
                      <a:pPr algn="ctr">
                        <a:lnSpc>
                          <a:spcPct val="107000"/>
                        </a:lnSpc>
                        <a:spcAft>
                          <a:spcPts val="800"/>
                        </a:spcAft>
                      </a:pPr>
                      <a:r>
                        <a:rPr lang="it-IT" sz="1200" b="1" dirty="0">
                          <a:solidFill>
                            <a:schemeClr val="tx2"/>
                          </a:solidFill>
                          <a:effectLst/>
                          <a:latin typeface="+mn-lt"/>
                          <a:ea typeface="+mn-ea"/>
                          <a:cs typeface="+mn-cs"/>
                        </a:rPr>
                        <a:t>11</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MANCANZA DI PROTEZIONE CONTRO I CONTATTI DIRETTI ED INDIRETTI (IMPIANTO DI TERRA, INTERRUTTORE MAGNETOTERMICO, INTERRUTTORE DIFFERENZIALE)</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3712750497"/>
                  </a:ext>
                </a:extLst>
              </a:tr>
              <a:tr h="364696">
                <a:tc>
                  <a:txBody>
                    <a:bodyPr/>
                    <a:lstStyle/>
                    <a:p>
                      <a:pPr algn="ctr">
                        <a:lnSpc>
                          <a:spcPct val="107000"/>
                        </a:lnSpc>
                        <a:spcAft>
                          <a:spcPts val="800"/>
                        </a:spcAft>
                      </a:pPr>
                      <a:r>
                        <a:rPr lang="it-IT" sz="1200" b="1" dirty="0">
                          <a:solidFill>
                            <a:schemeClr val="tx2"/>
                          </a:solidFill>
                          <a:effectLst/>
                          <a:latin typeface="+mn-lt"/>
                          <a:ea typeface="+mn-ea"/>
                          <a:cs typeface="+mn-cs"/>
                        </a:rPr>
                        <a:t>12</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VIGILANZA IN ORDINE ALLA RIMOZIONE O MODIFICA DEI DISPOSITIVI DI SICUREZZA O DI SEGNALAZIONE O DI CONTROLLO</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399126012"/>
                  </a:ext>
                </a:extLst>
              </a:tr>
              <a:tr h="364696">
                <a:tc>
                  <a:txBody>
                    <a:bodyPr/>
                    <a:lstStyle/>
                    <a:p>
                      <a:pPr algn="ctr">
                        <a:lnSpc>
                          <a:spcPct val="107000"/>
                        </a:lnSpc>
                        <a:spcAft>
                          <a:spcPts val="800"/>
                        </a:spcAft>
                      </a:pPr>
                      <a:r>
                        <a:rPr lang="it-IT" sz="1200" b="1" dirty="0">
                          <a:solidFill>
                            <a:schemeClr val="tx2"/>
                          </a:solidFill>
                          <a:effectLst/>
                          <a:latin typeface="+mn-lt"/>
                          <a:ea typeface="+mn-ea"/>
                          <a:cs typeface="+mn-cs"/>
                        </a:rPr>
                        <a:t>13</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NOTIFICA ALL’ORGANISMO DI VIGILANZA PRIMA DELL’INIZIO EI LAVORI CHE POSSONO COMPORTARE IL RISCHIO DI ESPOSIZIONE ALL’AMIANTO</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a:t>
                      </a:r>
                    </a:p>
                  </a:txBody>
                  <a:tcPr marL="68580" marR="68580" marT="0" marB="0" anchor="ctr"/>
                </a:tc>
                <a:extLst>
                  <a:ext uri="{0D108BD9-81ED-4DB2-BD59-A6C34878D82A}">
                    <a16:rowId xmlns:a16="http://schemas.microsoft.com/office/drawing/2014/main" xmlns="" val="1858184517"/>
                  </a:ext>
                </a:extLst>
              </a:tr>
              <a:tr h="364696">
                <a:tc>
                  <a:txBody>
                    <a:bodyPr/>
                    <a:lstStyle/>
                    <a:p>
                      <a:pPr algn="ctr">
                        <a:lnSpc>
                          <a:spcPct val="107000"/>
                        </a:lnSpc>
                        <a:spcAft>
                          <a:spcPts val="800"/>
                        </a:spcAft>
                      </a:pPr>
                      <a:r>
                        <a:rPr lang="it-IT" sz="1200" b="1" dirty="0">
                          <a:solidFill>
                            <a:schemeClr val="tx2"/>
                          </a:solidFill>
                          <a:effectLst/>
                          <a:latin typeface="+mn-lt"/>
                          <a:ea typeface="+mn-ea"/>
                          <a:cs typeface="+mn-cs"/>
                        </a:rPr>
                        <a:t>14</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VALUTAZIONE DEI RISCHI DERIVANTI DAL POSSIBILE RINVENIMENTO DI ORDIGNI BELLICI INESPLOSI AI SENSI DELL’ART. 28</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1453357687"/>
                  </a:ext>
                </a:extLst>
              </a:tr>
              <a:tr h="184298">
                <a:tc>
                  <a:txBody>
                    <a:bodyPr/>
                    <a:lstStyle/>
                    <a:p>
                      <a:pPr algn="ctr">
                        <a:lnSpc>
                          <a:spcPct val="107000"/>
                        </a:lnSpc>
                        <a:spcAft>
                          <a:spcPts val="800"/>
                        </a:spcAft>
                      </a:pPr>
                      <a:r>
                        <a:rPr lang="it-IT" sz="1200" b="1" dirty="0">
                          <a:solidFill>
                            <a:schemeClr val="tx2"/>
                          </a:solidFill>
                          <a:effectLst/>
                          <a:latin typeface="+mn-lt"/>
                          <a:ea typeface="+mn-ea"/>
                          <a:cs typeface="+mn-cs"/>
                        </a:rPr>
                        <a:t>15</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VALUTAZIONE DEL RISCHIO BIOLOGICO E DA SOSTANZE CHIMICHE</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2255430179"/>
                  </a:ext>
                </a:extLst>
              </a:tr>
              <a:tr h="364696">
                <a:tc>
                  <a:txBody>
                    <a:bodyPr/>
                    <a:lstStyle/>
                    <a:p>
                      <a:pPr algn="ctr">
                        <a:lnSpc>
                          <a:spcPct val="107000"/>
                        </a:lnSpc>
                        <a:spcAft>
                          <a:spcPts val="800"/>
                        </a:spcAft>
                      </a:pPr>
                      <a:r>
                        <a:rPr lang="it-IT" sz="1200" b="1" dirty="0">
                          <a:solidFill>
                            <a:schemeClr val="tx2"/>
                          </a:solidFill>
                          <a:effectLst/>
                          <a:latin typeface="+mn-lt"/>
                          <a:ea typeface="+mn-ea"/>
                          <a:cs typeface="+mn-cs"/>
                        </a:rPr>
                        <a:t>16</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INDIVIDUAZIONE DELLE ZONE CONTROLLATE O SORVEGLIATE AI SENSI DEL DECRETO LEGISLATIVO 31 LUGLIO 2020, N. 101</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969624127"/>
                  </a:ext>
                </a:extLst>
              </a:tr>
              <a:tr h="200991">
                <a:tc>
                  <a:txBody>
                    <a:bodyPr/>
                    <a:lstStyle/>
                    <a:p>
                      <a:pPr algn="ctr">
                        <a:lnSpc>
                          <a:spcPct val="107000"/>
                        </a:lnSpc>
                        <a:spcAft>
                          <a:spcPts val="800"/>
                        </a:spcAft>
                      </a:pPr>
                      <a:r>
                        <a:rPr lang="it-IT" sz="1200" b="1" dirty="0">
                          <a:solidFill>
                            <a:schemeClr val="tx2"/>
                          </a:solidFill>
                          <a:effectLst/>
                          <a:latin typeface="+mn-lt"/>
                          <a:ea typeface="+mn-ea"/>
                          <a:cs typeface="+mn-cs"/>
                        </a:rPr>
                        <a:t>17</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VALUTAZIONE DEL RISCHIO DI ANNEGAMENTO</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3450950086"/>
                  </a:ext>
                </a:extLst>
              </a:tr>
              <a:tr h="260288">
                <a:tc>
                  <a:txBody>
                    <a:bodyPr/>
                    <a:lstStyle/>
                    <a:p>
                      <a:pPr algn="ctr">
                        <a:lnSpc>
                          <a:spcPct val="107000"/>
                        </a:lnSpc>
                        <a:spcAft>
                          <a:spcPts val="800"/>
                        </a:spcAft>
                      </a:pPr>
                      <a:r>
                        <a:rPr lang="it-IT" sz="1200" b="1" dirty="0">
                          <a:solidFill>
                            <a:schemeClr val="tx2"/>
                          </a:solidFill>
                          <a:effectLst/>
                          <a:latin typeface="+mn-lt"/>
                          <a:ea typeface="+mn-ea"/>
                          <a:cs typeface="+mn-cs"/>
                        </a:rPr>
                        <a:t>18</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VALUTAZIONE DEI RISCHI COLLEGATI A LAVORI IN POZZI, STERRI SOTTERRANEI E GALLERIE</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3104690496"/>
                  </a:ext>
                </a:extLst>
              </a:tr>
              <a:tr h="396731">
                <a:tc>
                  <a:txBody>
                    <a:bodyPr/>
                    <a:lstStyle/>
                    <a:p>
                      <a:pPr algn="ctr">
                        <a:lnSpc>
                          <a:spcPct val="107000"/>
                        </a:lnSpc>
                        <a:spcAft>
                          <a:spcPts val="800"/>
                        </a:spcAft>
                      </a:pPr>
                      <a:r>
                        <a:rPr lang="it-IT" sz="1200" b="1" dirty="0">
                          <a:solidFill>
                            <a:schemeClr val="tx2"/>
                          </a:solidFill>
                          <a:effectLst/>
                          <a:latin typeface="+mn-lt"/>
                          <a:ea typeface="+mn-ea"/>
                          <a:cs typeface="+mn-cs"/>
                        </a:rPr>
                        <a:t>19</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VALUTAZIONE DEI RISCHI COLLEGATI ALL’IMPIEGO DI ESPLOSIVI</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2381519847"/>
                  </a:ext>
                </a:extLst>
              </a:tr>
              <a:tr h="396731">
                <a:tc>
                  <a:txBody>
                    <a:bodyPr/>
                    <a:lstStyle/>
                    <a:p>
                      <a:pPr algn="ctr">
                        <a:lnSpc>
                          <a:spcPct val="107000"/>
                        </a:lnSpc>
                        <a:spcAft>
                          <a:spcPts val="800"/>
                        </a:spcAft>
                      </a:pPr>
                      <a:r>
                        <a:rPr lang="it-IT" sz="1200" b="1" dirty="0">
                          <a:solidFill>
                            <a:schemeClr val="tx2"/>
                          </a:solidFill>
                          <a:effectLst/>
                          <a:latin typeface="+mn-lt"/>
                          <a:ea typeface="+mn-ea"/>
                          <a:cs typeface="+mn-cs"/>
                        </a:rPr>
                        <a:t>20</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OMESSA FORMAZIONE DEI LAVORATORI CHE OPERANO IN AMBIENTI CONFINATI O SOSPETTI DI INQUINAMENTO AI SENSI DEL DECRETO DEL PRESIDENTE DELLA REPUBBLICA 14 SETTEMBRE 2011, N. 177</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a:t>
                      </a:r>
                    </a:p>
                  </a:txBody>
                  <a:tcPr marL="68580" marR="68580" marT="0" marB="0" anchor="ctr"/>
                </a:tc>
                <a:extLst>
                  <a:ext uri="{0D108BD9-81ED-4DB2-BD59-A6C34878D82A}">
                    <a16:rowId xmlns:a16="http://schemas.microsoft.com/office/drawing/2014/main" xmlns="" val="3330925353"/>
                  </a:ext>
                </a:extLst>
              </a:tr>
            </a:tbl>
          </a:graphicData>
        </a:graphic>
      </p:graphicFrame>
      <p:sp>
        <p:nvSpPr>
          <p:cNvPr id="4" name="object 6">
            <a:extLst>
              <a:ext uri="{FF2B5EF4-FFF2-40B4-BE49-F238E27FC236}">
                <a16:creationId xmlns:a16="http://schemas.microsoft.com/office/drawing/2014/main" xmlns="" id="{1A2BEBBF-D769-4371-7625-94385A7A5B77}"/>
              </a:ext>
            </a:extLst>
          </p:cNvPr>
          <p:cNvSpPr/>
          <p:nvPr/>
        </p:nvSpPr>
        <p:spPr>
          <a:xfrm>
            <a:off x="152400"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Tree>
    <p:extLst>
      <p:ext uri="{BB962C8B-B14F-4D97-AF65-F5344CB8AC3E}">
        <p14:creationId xmlns:p14="http://schemas.microsoft.com/office/powerpoint/2010/main" val="1764989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ALLEGATO I-bis</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18</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nvGraphicFramePr>
        <p:xfrm>
          <a:off x="654978" y="984659"/>
          <a:ext cx="7955622" cy="1960436"/>
        </p:xfrm>
        <a:graphic>
          <a:graphicData uri="http://schemas.openxmlformats.org/drawingml/2006/table">
            <a:tbl>
              <a:tblPr firstRow="1" bandRow="1">
                <a:tableStyleId>{F5AB1C69-6EDB-4FF4-983F-18BD219EF322}</a:tableStyleId>
              </a:tblPr>
              <a:tblGrid>
                <a:gridCol w="326098">
                  <a:extLst>
                    <a:ext uri="{9D8B030D-6E8A-4147-A177-3AD203B41FA5}">
                      <a16:colId xmlns:a16="http://schemas.microsoft.com/office/drawing/2014/main" xmlns="" val="1912393301"/>
                    </a:ext>
                  </a:extLst>
                </a:gridCol>
                <a:gridCol w="6486524">
                  <a:extLst>
                    <a:ext uri="{9D8B030D-6E8A-4147-A177-3AD203B41FA5}">
                      <a16:colId xmlns:a16="http://schemas.microsoft.com/office/drawing/2014/main" xmlns="" val="1339165119"/>
                    </a:ext>
                  </a:extLst>
                </a:gridCol>
                <a:gridCol w="1143000">
                  <a:extLst>
                    <a:ext uri="{9D8B030D-6E8A-4147-A177-3AD203B41FA5}">
                      <a16:colId xmlns:a16="http://schemas.microsoft.com/office/drawing/2014/main" xmlns="" val="2165239493"/>
                    </a:ext>
                  </a:extLst>
                </a:gridCol>
              </a:tblGrid>
              <a:tr h="364745">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sz="1600" b="1" cap="small" dirty="0">
                        <a:solidFill>
                          <a:schemeClr val="tx2"/>
                        </a:solidFill>
                      </a:endParaRPr>
                    </a:p>
                  </a:txBody>
                  <a:tcPr/>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FATTISPECIE</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DECURTAZIONE </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CREDITI</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9289528"/>
                  </a:ext>
                </a:extLst>
              </a:tr>
              <a:tr h="233644">
                <a:tc>
                  <a:txBody>
                    <a:bodyPr/>
                    <a:lstStyle/>
                    <a:p>
                      <a:pPr algn="ctr">
                        <a:lnSpc>
                          <a:spcPct val="107000"/>
                        </a:lnSpc>
                        <a:spcAft>
                          <a:spcPts val="800"/>
                        </a:spcAft>
                      </a:pPr>
                      <a:r>
                        <a:rPr lang="it-IT" sz="1200" b="1" dirty="0">
                          <a:solidFill>
                            <a:schemeClr val="tx2"/>
                          </a:solidFill>
                          <a:effectLst/>
                          <a:latin typeface="+mn-lt"/>
                          <a:ea typeface="+mn-ea"/>
                          <a:cs typeface="+mn-cs"/>
                        </a:rPr>
                        <a:t>21</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CONDOTTA SANZIONATA DALL’ARTICOLO 3, COMMA 3, LETT. A) DEL DECRETO-LEGGE 22 FEBBRAIO 2002, N. 2012, CONVERTITO CON MODIFICAZIONI, DALLA LEGGE 23 APRILE 2022, N. 73</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a:t>
                      </a:r>
                    </a:p>
                  </a:txBody>
                  <a:tcPr marL="68580" marR="68580" marT="0" marB="0" anchor="ctr"/>
                </a:tc>
                <a:extLst>
                  <a:ext uri="{0D108BD9-81ED-4DB2-BD59-A6C34878D82A}">
                    <a16:rowId xmlns:a16="http://schemas.microsoft.com/office/drawing/2014/main" xmlns="" val="399126012"/>
                  </a:ext>
                </a:extLst>
              </a:tr>
              <a:tr h="191199">
                <a:tc>
                  <a:txBody>
                    <a:bodyPr/>
                    <a:lstStyle/>
                    <a:p>
                      <a:pPr algn="ctr">
                        <a:lnSpc>
                          <a:spcPct val="107000"/>
                        </a:lnSpc>
                        <a:spcAft>
                          <a:spcPts val="800"/>
                        </a:spcAft>
                      </a:pPr>
                      <a:r>
                        <a:rPr lang="it-IT" sz="1200" b="1" dirty="0">
                          <a:solidFill>
                            <a:schemeClr val="tx2"/>
                          </a:solidFill>
                          <a:effectLst/>
                          <a:latin typeface="+mn-lt"/>
                          <a:ea typeface="+mn-ea"/>
                          <a:cs typeface="+mn-cs"/>
                        </a:rPr>
                        <a:t>22</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CONDOTTA SANZIONATA DALL’ARTICOLO 3, COMMA 3, LETT. B) DEL DECRETO-LEGGE 22 FEBBRAIO 2002, N. 2012, CONVERTITO CON MODIFICAZIONI, DALLA LEGGE 23 APRILE 2022, N. 73</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a:t>
                      </a:r>
                    </a:p>
                  </a:txBody>
                  <a:tcPr marL="68580" marR="68580" marT="0" marB="0" anchor="ctr"/>
                </a:tc>
                <a:extLst>
                  <a:ext uri="{0D108BD9-81ED-4DB2-BD59-A6C34878D82A}">
                    <a16:rowId xmlns:a16="http://schemas.microsoft.com/office/drawing/2014/main" xmlns="" val="1858184517"/>
                  </a:ext>
                </a:extLst>
              </a:tr>
              <a:tr h="391224">
                <a:tc>
                  <a:txBody>
                    <a:bodyPr/>
                    <a:lstStyle/>
                    <a:p>
                      <a:pPr algn="ctr">
                        <a:lnSpc>
                          <a:spcPct val="107000"/>
                        </a:lnSpc>
                        <a:spcAft>
                          <a:spcPts val="800"/>
                        </a:spcAft>
                      </a:pPr>
                      <a:r>
                        <a:rPr lang="it-IT" sz="1200" b="1" dirty="0">
                          <a:solidFill>
                            <a:schemeClr val="tx2"/>
                          </a:solidFill>
                          <a:effectLst/>
                          <a:latin typeface="+mn-lt"/>
                          <a:ea typeface="+mn-ea"/>
                          <a:cs typeface="+mn-cs"/>
                        </a:rPr>
                        <a:t>23</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CONDOTTA SANZIONATA DALL’ARTICOLO 3, COMMA 3, LETT. C) DEL DECRETO-LEGGE 22 FEBBRAIO 2002, N. 2012, CONVERTITO CON MODIFICAZIONI, DALLA LEGGE 23 APRILE 2022, N. 73</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3</a:t>
                      </a:r>
                    </a:p>
                  </a:txBody>
                  <a:tcPr marL="68580" marR="68580" marT="0" marB="0" anchor="ctr"/>
                </a:tc>
                <a:extLst>
                  <a:ext uri="{0D108BD9-81ED-4DB2-BD59-A6C34878D82A}">
                    <a16:rowId xmlns:a16="http://schemas.microsoft.com/office/drawing/2014/main" xmlns="" val="1453357687"/>
                  </a:ext>
                </a:extLst>
              </a:tr>
              <a:tr h="214239">
                <a:tc>
                  <a:txBody>
                    <a:bodyPr/>
                    <a:lstStyle/>
                    <a:p>
                      <a:pPr algn="ctr">
                        <a:lnSpc>
                          <a:spcPct val="107000"/>
                        </a:lnSpc>
                        <a:spcAft>
                          <a:spcPts val="800"/>
                        </a:spcAft>
                      </a:pPr>
                      <a:r>
                        <a:rPr lang="it-IT" sz="1200" b="1" dirty="0">
                          <a:solidFill>
                            <a:schemeClr val="tx2"/>
                          </a:solidFill>
                          <a:effectLst/>
                          <a:latin typeface="+mn-lt"/>
                          <a:ea typeface="+mn-ea"/>
                          <a:cs typeface="+mn-cs"/>
                        </a:rPr>
                        <a:t>24</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CONDOTTA SANZIONATA DALL’ARTICOLO 3, COMMA 3-QUATER, DEL DECRETO-LEGGE 22 FEBBRAIO 2002, N. 2012, CONVERTITO CON MODIFICAZIONI, DALLA LEGGE 23 APRILE 2022, N. 73 IN AGGIUNTA ALLE CONDOTTE DI CUI AI NUMERI 21, 22 E 23</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a:t>
                      </a:r>
                    </a:p>
                  </a:txBody>
                  <a:tcPr marL="68580" marR="68580" marT="0" marB="0" anchor="ctr"/>
                </a:tc>
                <a:extLst>
                  <a:ext uri="{0D108BD9-81ED-4DB2-BD59-A6C34878D82A}">
                    <a16:rowId xmlns:a16="http://schemas.microsoft.com/office/drawing/2014/main" xmlns="" val="2255430179"/>
                  </a:ext>
                </a:extLst>
              </a:tr>
            </a:tbl>
          </a:graphicData>
        </a:graphic>
      </p:graphicFrame>
      <p:sp>
        <p:nvSpPr>
          <p:cNvPr id="4" name="object 6">
            <a:extLst>
              <a:ext uri="{FF2B5EF4-FFF2-40B4-BE49-F238E27FC236}">
                <a16:creationId xmlns:a16="http://schemas.microsoft.com/office/drawing/2014/main" xmlns="" id="{AEE6C883-2947-9834-FDEC-6AD10FCA9AB0}"/>
              </a:ext>
            </a:extLst>
          </p:cNvPr>
          <p:cNvSpPr/>
          <p:nvPr/>
        </p:nvSpPr>
        <p:spPr>
          <a:xfrm>
            <a:off x="152400"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Tree>
    <p:extLst>
      <p:ext uri="{BB962C8B-B14F-4D97-AF65-F5344CB8AC3E}">
        <p14:creationId xmlns:p14="http://schemas.microsoft.com/office/powerpoint/2010/main" val="2485346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ALLEGATO I-bis</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19</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nvGraphicFramePr>
        <p:xfrm>
          <a:off x="654978" y="1223183"/>
          <a:ext cx="7955622" cy="2752044"/>
        </p:xfrm>
        <a:graphic>
          <a:graphicData uri="http://schemas.openxmlformats.org/drawingml/2006/table">
            <a:tbl>
              <a:tblPr firstRow="1" bandRow="1">
                <a:tableStyleId>{F5AB1C69-6EDB-4FF4-983F-18BD219EF322}</a:tableStyleId>
              </a:tblPr>
              <a:tblGrid>
                <a:gridCol w="326098">
                  <a:extLst>
                    <a:ext uri="{9D8B030D-6E8A-4147-A177-3AD203B41FA5}">
                      <a16:colId xmlns:a16="http://schemas.microsoft.com/office/drawing/2014/main" xmlns="" val="1912393301"/>
                    </a:ext>
                  </a:extLst>
                </a:gridCol>
                <a:gridCol w="6486524">
                  <a:extLst>
                    <a:ext uri="{9D8B030D-6E8A-4147-A177-3AD203B41FA5}">
                      <a16:colId xmlns:a16="http://schemas.microsoft.com/office/drawing/2014/main" xmlns="" val="1339165119"/>
                    </a:ext>
                  </a:extLst>
                </a:gridCol>
                <a:gridCol w="1143000">
                  <a:extLst>
                    <a:ext uri="{9D8B030D-6E8A-4147-A177-3AD203B41FA5}">
                      <a16:colId xmlns:a16="http://schemas.microsoft.com/office/drawing/2014/main" xmlns="" val="2165239493"/>
                    </a:ext>
                  </a:extLst>
                </a:gridCol>
              </a:tblGrid>
              <a:tr h="364745">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it-IT" sz="1600" b="1" cap="small" dirty="0">
                        <a:solidFill>
                          <a:schemeClr val="tx2"/>
                        </a:solidFill>
                      </a:endParaRPr>
                    </a:p>
                  </a:txBody>
                  <a:tcPr/>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FATTISPECIE</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DECURTAZIONE </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it-IT" sz="1000" b="1" kern="100" dirty="0">
                          <a:effectLst/>
                          <a:latin typeface="Arial" panose="020B0604020202020204" pitchFamily="34" charset="0"/>
                          <a:ea typeface="Aptos" panose="020B0004020202020204" pitchFamily="34" charset="0"/>
                          <a:cs typeface="Times New Roman" panose="02020603050405020304" pitchFamily="18" charset="0"/>
                        </a:rPr>
                        <a:t>CREDITI</a:t>
                      </a:r>
                      <a:endParaRPr lang="it-IT"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9289528"/>
                  </a:ext>
                </a:extLst>
              </a:tr>
              <a:tr h="233644">
                <a:tc>
                  <a:txBody>
                    <a:bodyPr/>
                    <a:lstStyle/>
                    <a:p>
                      <a:pPr algn="ctr">
                        <a:lnSpc>
                          <a:spcPct val="107000"/>
                        </a:lnSpc>
                        <a:spcAft>
                          <a:spcPts val="800"/>
                        </a:spcAft>
                      </a:pPr>
                      <a:r>
                        <a:rPr lang="it-IT" sz="1200" b="1" dirty="0">
                          <a:solidFill>
                            <a:schemeClr val="tx2"/>
                          </a:solidFill>
                          <a:effectLst/>
                          <a:latin typeface="+mn-lt"/>
                          <a:ea typeface="+mn-ea"/>
                          <a:cs typeface="+mn-cs"/>
                        </a:rPr>
                        <a:t>25</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INFORTUNIO DI LAVORATORE DIPENDENTE DELL’IMPRESA, OCCORSO A SEGUITO DI VIOLAZIONE DELLE NORME SULLA PREVENZIONE DEGLI INFORTUNI SUL LAVORO DI CUI AL PRESENTE DECRETO, DAL QUALE DERIVI UN’INABILITÀ TEMPORANEA ASSOLUTA CHE IMPORTI L’ASTENSIONE DAL LAVORO PER PIÙ DI 60 GIORNI</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5</a:t>
                      </a:r>
                    </a:p>
                  </a:txBody>
                  <a:tcPr marL="68580" marR="68580" marT="0" marB="0" anchor="ctr"/>
                </a:tc>
                <a:extLst>
                  <a:ext uri="{0D108BD9-81ED-4DB2-BD59-A6C34878D82A}">
                    <a16:rowId xmlns:a16="http://schemas.microsoft.com/office/drawing/2014/main" xmlns="" val="184435775"/>
                  </a:ext>
                </a:extLst>
              </a:tr>
              <a:tr h="233644">
                <a:tc>
                  <a:txBody>
                    <a:bodyPr/>
                    <a:lstStyle/>
                    <a:p>
                      <a:pPr algn="ctr">
                        <a:lnSpc>
                          <a:spcPct val="107000"/>
                        </a:lnSpc>
                        <a:spcAft>
                          <a:spcPts val="800"/>
                        </a:spcAft>
                      </a:pPr>
                      <a:r>
                        <a:rPr lang="it-IT" sz="1200" b="1" dirty="0">
                          <a:solidFill>
                            <a:schemeClr val="tx2"/>
                          </a:solidFill>
                          <a:effectLst/>
                          <a:latin typeface="+mn-lt"/>
                          <a:ea typeface="+mn-ea"/>
                          <a:cs typeface="+mn-cs"/>
                        </a:rPr>
                        <a:t>26</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INFORTUNIO DI LAVORATORE DIPENDENTE DELL’IMPRESA, OCCORSO A SEGUITO DI VIOLAZIONE DELLE NORME SULLA PREVENZIONE DEGLI INFORTUNI SUL LAVORO DI CUI AL PRESENTE DECRETO, CHE COMPORTI UNA PARZIALE INABILITÀ PERMANENTE AL LAVORO</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8</a:t>
                      </a:r>
                    </a:p>
                  </a:txBody>
                  <a:tcPr marL="68580" marR="68580" marT="0" marB="0" anchor="ctr"/>
                </a:tc>
                <a:extLst>
                  <a:ext uri="{0D108BD9-81ED-4DB2-BD59-A6C34878D82A}">
                    <a16:rowId xmlns:a16="http://schemas.microsoft.com/office/drawing/2014/main" xmlns="" val="1404569804"/>
                  </a:ext>
                </a:extLst>
              </a:tr>
              <a:tr h="233644">
                <a:tc>
                  <a:txBody>
                    <a:bodyPr/>
                    <a:lstStyle/>
                    <a:p>
                      <a:pPr algn="ctr">
                        <a:lnSpc>
                          <a:spcPct val="107000"/>
                        </a:lnSpc>
                        <a:spcAft>
                          <a:spcPts val="800"/>
                        </a:spcAft>
                      </a:pPr>
                      <a:r>
                        <a:rPr lang="it-IT" sz="1200" b="1" dirty="0">
                          <a:solidFill>
                            <a:schemeClr val="tx2"/>
                          </a:solidFill>
                          <a:effectLst/>
                          <a:latin typeface="+mn-lt"/>
                          <a:ea typeface="+mn-ea"/>
                          <a:cs typeface="+mn-cs"/>
                        </a:rPr>
                        <a:t>27</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INFORTUNIO DI LAVORATORE DIPENDENTE DELL’IMPRESA, OCCORSO A SEGUITO DI VIOLAZIONE DELLE NORME SULLA PREVENZIONE DEGLI INFORTUNI SUL LAVORO DI CUI AL PRESENTE DECRETO, CHE COMPORTI UNA ASSOLUTA INABILITÀ PERMANENTE AL LAVORO </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15</a:t>
                      </a:r>
                    </a:p>
                  </a:txBody>
                  <a:tcPr marL="68580" marR="68580" marT="0" marB="0" anchor="ctr"/>
                </a:tc>
                <a:extLst>
                  <a:ext uri="{0D108BD9-81ED-4DB2-BD59-A6C34878D82A}">
                    <a16:rowId xmlns:a16="http://schemas.microsoft.com/office/drawing/2014/main" xmlns="" val="3450950086"/>
                  </a:ext>
                </a:extLst>
              </a:tr>
              <a:tr h="395514">
                <a:tc>
                  <a:txBody>
                    <a:bodyPr/>
                    <a:lstStyle/>
                    <a:p>
                      <a:pPr algn="ctr">
                        <a:lnSpc>
                          <a:spcPct val="107000"/>
                        </a:lnSpc>
                        <a:spcAft>
                          <a:spcPts val="800"/>
                        </a:spcAft>
                      </a:pPr>
                      <a:r>
                        <a:rPr lang="it-IT" sz="1200" b="1" dirty="0">
                          <a:solidFill>
                            <a:schemeClr val="tx2"/>
                          </a:solidFill>
                          <a:effectLst/>
                          <a:latin typeface="+mn-lt"/>
                          <a:ea typeface="+mn-ea"/>
                          <a:cs typeface="+mn-cs"/>
                        </a:rPr>
                        <a:t>28</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INFORTUNIO MORTALE DI LAVORATORE DIPENDENTE DELL’IMPRESA, OCCORSO A SEGUITO DI VIOLAZIONE DELLE NORME SULLA PREVENZIONE DEGLI INFORTUNI SUL LAVORO DI CUI AL PRESENTE DECRETO</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20</a:t>
                      </a:r>
                    </a:p>
                  </a:txBody>
                  <a:tcPr marL="68580" marR="68580" marT="0" marB="0" anchor="ctr"/>
                </a:tc>
                <a:extLst>
                  <a:ext uri="{0D108BD9-81ED-4DB2-BD59-A6C34878D82A}">
                    <a16:rowId xmlns:a16="http://schemas.microsoft.com/office/drawing/2014/main" xmlns="" val="3104690496"/>
                  </a:ext>
                </a:extLst>
              </a:tr>
              <a:tr h="461182">
                <a:tc>
                  <a:txBody>
                    <a:bodyPr/>
                    <a:lstStyle/>
                    <a:p>
                      <a:pPr algn="ctr">
                        <a:lnSpc>
                          <a:spcPct val="107000"/>
                        </a:lnSpc>
                        <a:spcAft>
                          <a:spcPts val="800"/>
                        </a:spcAft>
                      </a:pPr>
                      <a:r>
                        <a:rPr lang="it-IT" sz="1200" b="1" dirty="0">
                          <a:solidFill>
                            <a:schemeClr val="tx2"/>
                          </a:solidFill>
                          <a:effectLst/>
                          <a:latin typeface="+mn-lt"/>
                          <a:ea typeface="+mn-ea"/>
                          <a:cs typeface="+mn-cs"/>
                        </a:rPr>
                        <a:t>29</a:t>
                      </a:r>
                    </a:p>
                  </a:txBody>
                  <a:tcPr marL="68580" marR="68580" marT="0" marB="0"/>
                </a:tc>
                <a:tc>
                  <a:txBody>
                    <a:bodyPr/>
                    <a:lstStyle/>
                    <a:p>
                      <a:pPr>
                        <a:lnSpc>
                          <a:spcPct val="107000"/>
                        </a:lnSpc>
                        <a:spcAft>
                          <a:spcPts val="800"/>
                        </a:spcAft>
                      </a:pPr>
                      <a:r>
                        <a:rPr lang="it-IT" sz="1000" b="1" dirty="0">
                          <a:solidFill>
                            <a:schemeClr val="tx2"/>
                          </a:solidFill>
                          <a:effectLst/>
                          <a:latin typeface="+mn-lt"/>
                          <a:ea typeface="+mn-ea"/>
                          <a:cs typeface="+mn-cs"/>
                        </a:rPr>
                        <a:t>MALATTIA PROFESSIONALE DI LAVORATORE DIPENDENTE DELL’IMPRESA DERIVANTE DALLA VIOLAZIONE DELLE NORME SULLA PREVENZIONE DEGLI INFORTUNI SUL LAVORO DI CUI AL PRESENTE DECRETO </a:t>
                      </a:r>
                    </a:p>
                  </a:txBody>
                  <a:tcPr marL="68580" marR="68580" marT="0" marB="0"/>
                </a:tc>
                <a:tc>
                  <a:txBody>
                    <a:bodyPr/>
                    <a:lstStyle/>
                    <a:p>
                      <a:pPr algn="ctr">
                        <a:lnSpc>
                          <a:spcPct val="107000"/>
                        </a:lnSpc>
                        <a:spcAft>
                          <a:spcPts val="800"/>
                        </a:spcAft>
                      </a:pPr>
                      <a:r>
                        <a:rPr lang="it-IT" sz="1200" b="1" dirty="0">
                          <a:solidFill>
                            <a:schemeClr val="tx2"/>
                          </a:solidFill>
                          <a:effectLst/>
                          <a:latin typeface="+mn-lt"/>
                          <a:ea typeface="+mn-ea"/>
                          <a:cs typeface="+mn-cs"/>
                        </a:rPr>
                        <a:t>10</a:t>
                      </a:r>
                    </a:p>
                  </a:txBody>
                  <a:tcPr marL="68580" marR="68580" marT="0" marB="0" anchor="ctr"/>
                </a:tc>
                <a:extLst>
                  <a:ext uri="{0D108BD9-81ED-4DB2-BD59-A6C34878D82A}">
                    <a16:rowId xmlns:a16="http://schemas.microsoft.com/office/drawing/2014/main" xmlns="" val="2381519847"/>
                  </a:ext>
                </a:extLst>
              </a:tr>
            </a:tbl>
          </a:graphicData>
        </a:graphic>
      </p:graphicFrame>
      <p:sp>
        <p:nvSpPr>
          <p:cNvPr id="4" name="object 6">
            <a:extLst>
              <a:ext uri="{FF2B5EF4-FFF2-40B4-BE49-F238E27FC236}">
                <a16:creationId xmlns:a16="http://schemas.microsoft.com/office/drawing/2014/main" xmlns="" id="{7857E580-7433-3B45-41D3-4A17D1B20A38}"/>
              </a:ext>
            </a:extLst>
          </p:cNvPr>
          <p:cNvSpPr/>
          <p:nvPr/>
        </p:nvSpPr>
        <p:spPr>
          <a:xfrm>
            <a:off x="152400"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Tree>
    <p:extLst>
      <p:ext uri="{BB962C8B-B14F-4D97-AF65-F5344CB8AC3E}">
        <p14:creationId xmlns:p14="http://schemas.microsoft.com/office/powerpoint/2010/main" val="2829823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6855181" y="288925"/>
            <a:ext cx="1902651" cy="485440"/>
            <a:chOff x="2751545" y="382104"/>
            <a:chExt cx="2123109" cy="541020"/>
          </a:xfrm>
        </p:grpSpPr>
        <p:pic>
          <p:nvPicPr>
            <p:cNvPr id="5" name="object 5"/>
            <p:cNvPicPr/>
            <p:nvPr/>
          </p:nvPicPr>
          <p:blipFill>
            <a:blip r:embed="rId3" cstate="print"/>
            <a:stretch>
              <a:fillRect/>
            </a:stretch>
          </p:blipFill>
          <p:spPr>
            <a:xfrm>
              <a:off x="3531576" y="450782"/>
              <a:ext cx="1343078" cy="200162"/>
            </a:xfrm>
            <a:prstGeom prst="rect">
              <a:avLst/>
            </a:prstGeom>
          </p:spPr>
        </p:pic>
        <p:pic>
          <p:nvPicPr>
            <p:cNvPr id="6" name="object 6"/>
            <p:cNvPicPr/>
            <p:nvPr/>
          </p:nvPicPr>
          <p:blipFill>
            <a:blip r:embed="rId4" cstate="print"/>
            <a:stretch>
              <a:fillRect/>
            </a:stretch>
          </p:blipFill>
          <p:spPr>
            <a:xfrm>
              <a:off x="2751545" y="449267"/>
              <a:ext cx="319139" cy="202971"/>
            </a:xfrm>
            <a:prstGeom prst="rect">
              <a:avLst/>
            </a:prstGeom>
          </p:spPr>
        </p:pic>
        <p:pic>
          <p:nvPicPr>
            <p:cNvPr id="7" name="object 7"/>
            <p:cNvPicPr/>
            <p:nvPr/>
          </p:nvPicPr>
          <p:blipFill>
            <a:blip r:embed="rId5" cstate="print"/>
            <a:stretch>
              <a:fillRect/>
            </a:stretch>
          </p:blipFill>
          <p:spPr>
            <a:xfrm>
              <a:off x="3102780" y="447555"/>
              <a:ext cx="134404" cy="206425"/>
            </a:xfrm>
            <a:prstGeom prst="rect">
              <a:avLst/>
            </a:prstGeom>
          </p:spPr>
        </p:pic>
        <p:sp>
          <p:nvSpPr>
            <p:cNvPr id="8" name="object 8"/>
            <p:cNvSpPr/>
            <p:nvPr/>
          </p:nvSpPr>
          <p:spPr>
            <a:xfrm>
              <a:off x="3263608" y="382104"/>
              <a:ext cx="204470" cy="541020"/>
            </a:xfrm>
            <a:custGeom>
              <a:avLst/>
              <a:gdLst/>
              <a:ahLst/>
              <a:cxnLst/>
              <a:rect l="l" t="t" r="r" b="b"/>
              <a:pathLst>
                <a:path w="204470" h="541019">
                  <a:moveTo>
                    <a:pt x="120332" y="66941"/>
                  </a:moveTo>
                  <a:lnTo>
                    <a:pt x="0" y="66941"/>
                  </a:lnTo>
                  <a:lnTo>
                    <a:pt x="0" y="102501"/>
                  </a:lnTo>
                  <a:lnTo>
                    <a:pt x="0" y="150761"/>
                  </a:lnTo>
                  <a:lnTo>
                    <a:pt x="0" y="185051"/>
                  </a:lnTo>
                  <a:lnTo>
                    <a:pt x="0" y="234581"/>
                  </a:lnTo>
                  <a:lnTo>
                    <a:pt x="0" y="270141"/>
                  </a:lnTo>
                  <a:lnTo>
                    <a:pt x="120332" y="270141"/>
                  </a:lnTo>
                  <a:lnTo>
                    <a:pt x="120332" y="234581"/>
                  </a:lnTo>
                  <a:lnTo>
                    <a:pt x="35674" y="234581"/>
                  </a:lnTo>
                  <a:lnTo>
                    <a:pt x="35674" y="185051"/>
                  </a:lnTo>
                  <a:lnTo>
                    <a:pt x="107746" y="185051"/>
                  </a:lnTo>
                  <a:lnTo>
                    <a:pt x="107746" y="150761"/>
                  </a:lnTo>
                  <a:lnTo>
                    <a:pt x="35674" y="150761"/>
                  </a:lnTo>
                  <a:lnTo>
                    <a:pt x="35674" y="102501"/>
                  </a:lnTo>
                  <a:lnTo>
                    <a:pt x="120332" y="102501"/>
                  </a:lnTo>
                  <a:lnTo>
                    <a:pt x="120332" y="66941"/>
                  </a:lnTo>
                  <a:close/>
                </a:path>
                <a:path w="204470" h="541019">
                  <a:moveTo>
                    <a:pt x="204177" y="0"/>
                  </a:moveTo>
                  <a:lnTo>
                    <a:pt x="187312" y="0"/>
                  </a:lnTo>
                  <a:lnTo>
                    <a:pt x="187312" y="540804"/>
                  </a:lnTo>
                  <a:lnTo>
                    <a:pt x="204177" y="540804"/>
                  </a:lnTo>
                  <a:lnTo>
                    <a:pt x="204177" y="0"/>
                  </a:lnTo>
                  <a:close/>
                </a:path>
              </a:pathLst>
            </a:custGeom>
            <a:solidFill>
              <a:srgbClr val="002E6E"/>
            </a:solidFill>
          </p:spPr>
          <p:txBody>
            <a:bodyPr wrap="square" lIns="0" tIns="0" rIns="0" bIns="0" rtlCol="0"/>
            <a:lstStyle/>
            <a:p>
              <a:endParaRPr/>
            </a:p>
          </p:txBody>
        </p:sp>
      </p:grpSp>
      <p:sp>
        <p:nvSpPr>
          <p:cNvPr id="9" name="object 9"/>
          <p:cNvSpPr txBox="1">
            <a:spLocks noGrp="1"/>
          </p:cNvSpPr>
          <p:nvPr>
            <p:ph type="title"/>
          </p:nvPr>
        </p:nvSpPr>
        <p:spPr>
          <a:xfrm>
            <a:off x="4112637" y="1311520"/>
            <a:ext cx="5024501" cy="679197"/>
          </a:xfrm>
          <a:prstGeom prst="rect">
            <a:avLst/>
          </a:prstGeom>
        </p:spPr>
        <p:txBody>
          <a:bodyPr vert="horz" wrap="square" lIns="0" tIns="76137" rIns="0" bIns="0" rtlCol="0" anchor="ctr">
            <a:spAutoFit/>
          </a:bodyPr>
          <a:lstStyle/>
          <a:p>
            <a:pPr algn="ctr">
              <a:lnSpc>
                <a:spcPct val="80000"/>
              </a:lnSpc>
            </a:pPr>
            <a:r>
              <a:rPr lang="it-IT" sz="2400" dirty="0">
                <a:solidFill>
                  <a:srgbClr val="002060"/>
                </a:solidFill>
              </a:rPr>
              <a:t>La disciplina della patente a crediti ai sensi del DL PNRR</a:t>
            </a:r>
            <a:endParaRPr lang="it-IT" sz="3200" dirty="0">
              <a:solidFill>
                <a:srgbClr val="002060"/>
              </a:solidFill>
            </a:endParaRPr>
          </a:p>
        </p:txBody>
      </p:sp>
      <p:sp>
        <p:nvSpPr>
          <p:cNvPr id="13" name="object 4"/>
          <p:cNvSpPr/>
          <p:nvPr/>
        </p:nvSpPr>
        <p:spPr>
          <a:xfrm>
            <a:off x="-101728" y="2505861"/>
            <a:ext cx="9240091" cy="2740943"/>
          </a:xfrm>
          <a:custGeom>
            <a:avLst/>
            <a:gdLst>
              <a:gd name="connsiteX0" fmla="*/ 3358644 w 3359014"/>
              <a:gd name="connsiteY0" fmla="*/ 9548 h 4679149"/>
              <a:gd name="connsiteX1" fmla="*/ 192491 w 3359014"/>
              <a:gd name="connsiteY1" fmla="*/ 0 h 4679149"/>
              <a:gd name="connsiteX2" fmla="*/ 602304 w 3359014"/>
              <a:gd name="connsiteY2" fmla="*/ 1356375 h 4679149"/>
              <a:gd name="connsiteX3" fmla="*/ 0 w 3359014"/>
              <a:gd name="connsiteY3" fmla="*/ 1356375 h 4679149"/>
              <a:gd name="connsiteX4" fmla="*/ 0 w 3359014"/>
              <a:gd name="connsiteY4" fmla="*/ 2956206 h 4679149"/>
              <a:gd name="connsiteX5" fmla="*/ 1057726 w 3359014"/>
              <a:gd name="connsiteY5" fmla="*/ 2956206 h 4679149"/>
              <a:gd name="connsiteX6" fmla="*/ 1574539 w 3359014"/>
              <a:gd name="connsiteY6" fmla="*/ 4679149 h 4679149"/>
              <a:gd name="connsiteX7" fmla="*/ 3359014 w 3359014"/>
              <a:gd name="connsiteY7" fmla="*/ 4679149 h 4679149"/>
              <a:gd name="connsiteX8" fmla="*/ 3358644 w 3359014"/>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6950210 w 9251498"/>
              <a:gd name="connsiteY5" fmla="*/ 2956206 h 4679149"/>
              <a:gd name="connsiteX6" fmla="*/ 0 w 9251498"/>
              <a:gd name="connsiteY6" fmla="*/ 4679149 h 4679149"/>
              <a:gd name="connsiteX7" fmla="*/ 9251498 w 9251498"/>
              <a:gd name="connsiteY7" fmla="*/ 4679149 h 4679149"/>
              <a:gd name="connsiteX8" fmla="*/ 9251128 w 9251498"/>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0 w 9251498"/>
              <a:gd name="connsiteY5" fmla="*/ 4679149 h 4679149"/>
              <a:gd name="connsiteX6" fmla="*/ 9251498 w 9251498"/>
              <a:gd name="connsiteY6" fmla="*/ 4679149 h 4679149"/>
              <a:gd name="connsiteX7" fmla="*/ 9251128 w 9251498"/>
              <a:gd name="connsiteY7"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2956206 h 4679149"/>
              <a:gd name="connsiteX4" fmla="*/ 0 w 9251498"/>
              <a:gd name="connsiteY4" fmla="*/ 4679149 h 4679149"/>
              <a:gd name="connsiteX5" fmla="*/ 9251498 w 9251498"/>
              <a:gd name="connsiteY5" fmla="*/ 4679149 h 4679149"/>
              <a:gd name="connsiteX6" fmla="*/ 9251128 w 9251498"/>
              <a:gd name="connsiteY6" fmla="*/ 9548 h 4679149"/>
              <a:gd name="connsiteX0" fmla="*/ 9251128 w 9251498"/>
              <a:gd name="connsiteY0" fmla="*/ 9548 h 4679149"/>
              <a:gd name="connsiteX1" fmla="*/ 6084975 w 9251498"/>
              <a:gd name="connsiteY1" fmla="*/ 0 h 4679149"/>
              <a:gd name="connsiteX2" fmla="*/ 5892484 w 9251498"/>
              <a:gd name="connsiteY2" fmla="*/ 2956206 h 4679149"/>
              <a:gd name="connsiteX3" fmla="*/ 0 w 9251498"/>
              <a:gd name="connsiteY3" fmla="*/ 4679149 h 4679149"/>
              <a:gd name="connsiteX4" fmla="*/ 9251498 w 9251498"/>
              <a:gd name="connsiteY4" fmla="*/ 4679149 h 4679149"/>
              <a:gd name="connsiteX5" fmla="*/ 9251128 w 9251498"/>
              <a:gd name="connsiteY5" fmla="*/ 9548 h 4679149"/>
              <a:gd name="connsiteX0" fmla="*/ 9251128 w 9251498"/>
              <a:gd name="connsiteY0" fmla="*/ 0 h 4669601"/>
              <a:gd name="connsiteX1" fmla="*/ 5892484 w 9251498"/>
              <a:gd name="connsiteY1" fmla="*/ 2946658 h 4669601"/>
              <a:gd name="connsiteX2" fmla="*/ 0 w 9251498"/>
              <a:gd name="connsiteY2" fmla="*/ 4669601 h 4669601"/>
              <a:gd name="connsiteX3" fmla="*/ 9251498 w 9251498"/>
              <a:gd name="connsiteY3" fmla="*/ 4669601 h 4669601"/>
              <a:gd name="connsiteX4" fmla="*/ 9251128 w 9251498"/>
              <a:gd name="connsiteY4" fmla="*/ 0 h 4669601"/>
              <a:gd name="connsiteX0" fmla="*/ 9232031 w 9251498"/>
              <a:gd name="connsiteY0" fmla="*/ 0 h 2740943"/>
              <a:gd name="connsiteX1" fmla="*/ 5892484 w 9251498"/>
              <a:gd name="connsiteY1" fmla="*/ 1018000 h 2740943"/>
              <a:gd name="connsiteX2" fmla="*/ 0 w 9251498"/>
              <a:gd name="connsiteY2" fmla="*/ 2740943 h 2740943"/>
              <a:gd name="connsiteX3" fmla="*/ 9251498 w 9251498"/>
              <a:gd name="connsiteY3" fmla="*/ 2740943 h 2740943"/>
              <a:gd name="connsiteX4" fmla="*/ 9232031 w 9251498"/>
              <a:gd name="connsiteY4" fmla="*/ 0 h 2740943"/>
              <a:gd name="connsiteX0" fmla="*/ 9232031 w 9251498"/>
              <a:gd name="connsiteY0" fmla="*/ 0 h 2740943"/>
              <a:gd name="connsiteX1" fmla="*/ 0 w 9251498"/>
              <a:gd name="connsiteY1" fmla="*/ 2740943 h 2740943"/>
              <a:gd name="connsiteX2" fmla="*/ 9251498 w 9251498"/>
              <a:gd name="connsiteY2" fmla="*/ 2740943 h 2740943"/>
              <a:gd name="connsiteX3" fmla="*/ 9232031 w 9251498"/>
              <a:gd name="connsiteY3" fmla="*/ 0 h 2740943"/>
            </a:gdLst>
            <a:ahLst/>
            <a:cxnLst>
              <a:cxn ang="0">
                <a:pos x="connsiteX0" y="connsiteY0"/>
              </a:cxn>
              <a:cxn ang="0">
                <a:pos x="connsiteX1" y="connsiteY1"/>
              </a:cxn>
              <a:cxn ang="0">
                <a:pos x="connsiteX2" y="connsiteY2"/>
              </a:cxn>
              <a:cxn ang="0">
                <a:pos x="connsiteX3" y="connsiteY3"/>
              </a:cxn>
            </a:cxnLst>
            <a:rect l="l" t="t" r="r" b="b"/>
            <a:pathLst>
              <a:path w="9251498" h="2740943">
                <a:moveTo>
                  <a:pt x="9232031" y="0"/>
                </a:moveTo>
                <a:lnTo>
                  <a:pt x="0" y="2740943"/>
                </a:lnTo>
                <a:lnTo>
                  <a:pt x="9251498" y="2740943"/>
                </a:lnTo>
                <a:cubicBezTo>
                  <a:pt x="9251375" y="1184409"/>
                  <a:pt x="9232154" y="1556534"/>
                  <a:pt x="9232031" y="0"/>
                </a:cubicBezTo>
                <a:close/>
              </a:path>
            </a:pathLst>
          </a:custGeom>
          <a:blipFill dpi="0" rotWithShape="1">
            <a:blip r:embed="rId6">
              <a:alphaModFix amt="94000"/>
            </a:blip>
            <a:srcRect/>
            <a:stretch>
              <a:fillRect/>
            </a:stretch>
          </a:blipFill>
        </p:spPr>
        <p:txBody>
          <a:bodyPr wrap="square" lIns="0" tIns="0" rIns="0" bIns="0" rtlCol="0"/>
          <a:lstStyle/>
          <a:p>
            <a:endParaRPr/>
          </a:p>
        </p:txBody>
      </p:sp>
      <p:sp>
        <p:nvSpPr>
          <p:cNvPr id="4" name="object 4"/>
          <p:cNvSpPr/>
          <p:nvPr/>
        </p:nvSpPr>
        <p:spPr>
          <a:xfrm>
            <a:off x="6863" y="0"/>
            <a:ext cx="3355008" cy="4679315"/>
          </a:xfrm>
          <a:custGeom>
            <a:avLst/>
            <a:gdLst/>
            <a:ahLst/>
            <a:cxnLst/>
            <a:rect l="l" t="t" r="r" b="b"/>
            <a:pathLst>
              <a:path w="3359150" h="4679315">
                <a:moveTo>
                  <a:pt x="1821316" y="0"/>
                </a:moveTo>
                <a:lnTo>
                  <a:pt x="192491" y="0"/>
                </a:lnTo>
                <a:lnTo>
                  <a:pt x="602304" y="1356375"/>
                </a:lnTo>
                <a:lnTo>
                  <a:pt x="0" y="1356375"/>
                </a:lnTo>
                <a:lnTo>
                  <a:pt x="0" y="2956206"/>
                </a:lnTo>
                <a:lnTo>
                  <a:pt x="1057726" y="2956206"/>
                </a:lnTo>
                <a:lnTo>
                  <a:pt x="1574539" y="4679149"/>
                </a:lnTo>
                <a:lnTo>
                  <a:pt x="3359014" y="4679149"/>
                </a:lnTo>
                <a:lnTo>
                  <a:pt x="1821316" y="0"/>
                </a:lnTo>
                <a:close/>
              </a:path>
            </a:pathLst>
          </a:custGeom>
          <a:solidFill>
            <a:srgbClr val="103676">
              <a:alpha val="34000"/>
            </a:srgbClr>
          </a:solidFill>
        </p:spPr>
        <p:txBody>
          <a:bodyPr wrap="square" lIns="0" tIns="0" rIns="0" bIns="0" rtlCol="0"/>
          <a:lstStyle/>
          <a:p>
            <a:endParaRPr/>
          </a:p>
        </p:txBody>
      </p:sp>
      <p:sp>
        <p:nvSpPr>
          <p:cNvPr id="14"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8" name="Rettangolo 17"/>
          <p:cNvSpPr/>
          <p:nvPr/>
        </p:nvSpPr>
        <p:spPr>
          <a:xfrm>
            <a:off x="4229523" y="1438989"/>
            <a:ext cx="2511500" cy="684926"/>
          </a:xfrm>
          <a:prstGeom prst="rect">
            <a:avLst/>
          </a:prstGeom>
        </p:spPr>
        <p:txBody>
          <a:bodyPr wrap="square" lIns="68607" tIns="34304" rIns="68607" bIns="34304">
            <a:spAutoFit/>
          </a:bodyPr>
          <a:lstStyle/>
          <a:p>
            <a:pPr algn="ctr"/>
            <a:endParaRPr lang="it-IT" sz="4000" b="1" u="sng" dirty="0"/>
          </a:p>
        </p:txBody>
      </p:sp>
    </p:spTree>
    <p:extLst>
      <p:ext uri="{BB962C8B-B14F-4D97-AF65-F5344CB8AC3E}">
        <p14:creationId xmlns:p14="http://schemas.microsoft.com/office/powerpoint/2010/main" val="2051494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6855181" y="288925"/>
            <a:ext cx="1902651" cy="485440"/>
            <a:chOff x="2751545" y="382104"/>
            <a:chExt cx="2123109" cy="541020"/>
          </a:xfrm>
        </p:grpSpPr>
        <p:pic>
          <p:nvPicPr>
            <p:cNvPr id="5" name="object 5"/>
            <p:cNvPicPr/>
            <p:nvPr/>
          </p:nvPicPr>
          <p:blipFill>
            <a:blip r:embed="rId3" cstate="print"/>
            <a:stretch>
              <a:fillRect/>
            </a:stretch>
          </p:blipFill>
          <p:spPr>
            <a:xfrm>
              <a:off x="3531576" y="450782"/>
              <a:ext cx="1343078" cy="200162"/>
            </a:xfrm>
            <a:prstGeom prst="rect">
              <a:avLst/>
            </a:prstGeom>
          </p:spPr>
        </p:pic>
        <p:pic>
          <p:nvPicPr>
            <p:cNvPr id="6" name="object 6"/>
            <p:cNvPicPr/>
            <p:nvPr/>
          </p:nvPicPr>
          <p:blipFill>
            <a:blip r:embed="rId4" cstate="print"/>
            <a:stretch>
              <a:fillRect/>
            </a:stretch>
          </p:blipFill>
          <p:spPr>
            <a:xfrm>
              <a:off x="2751545" y="449267"/>
              <a:ext cx="319139" cy="202971"/>
            </a:xfrm>
            <a:prstGeom prst="rect">
              <a:avLst/>
            </a:prstGeom>
          </p:spPr>
        </p:pic>
        <p:pic>
          <p:nvPicPr>
            <p:cNvPr id="7" name="object 7"/>
            <p:cNvPicPr/>
            <p:nvPr/>
          </p:nvPicPr>
          <p:blipFill>
            <a:blip r:embed="rId5" cstate="print"/>
            <a:stretch>
              <a:fillRect/>
            </a:stretch>
          </p:blipFill>
          <p:spPr>
            <a:xfrm>
              <a:off x="3102780" y="447555"/>
              <a:ext cx="134404" cy="206425"/>
            </a:xfrm>
            <a:prstGeom prst="rect">
              <a:avLst/>
            </a:prstGeom>
          </p:spPr>
        </p:pic>
        <p:sp>
          <p:nvSpPr>
            <p:cNvPr id="8" name="object 8"/>
            <p:cNvSpPr/>
            <p:nvPr/>
          </p:nvSpPr>
          <p:spPr>
            <a:xfrm>
              <a:off x="3263608" y="382104"/>
              <a:ext cx="204470" cy="541020"/>
            </a:xfrm>
            <a:custGeom>
              <a:avLst/>
              <a:gdLst/>
              <a:ahLst/>
              <a:cxnLst/>
              <a:rect l="l" t="t" r="r" b="b"/>
              <a:pathLst>
                <a:path w="204470" h="541019">
                  <a:moveTo>
                    <a:pt x="120332" y="66941"/>
                  </a:moveTo>
                  <a:lnTo>
                    <a:pt x="0" y="66941"/>
                  </a:lnTo>
                  <a:lnTo>
                    <a:pt x="0" y="102501"/>
                  </a:lnTo>
                  <a:lnTo>
                    <a:pt x="0" y="150761"/>
                  </a:lnTo>
                  <a:lnTo>
                    <a:pt x="0" y="185051"/>
                  </a:lnTo>
                  <a:lnTo>
                    <a:pt x="0" y="234581"/>
                  </a:lnTo>
                  <a:lnTo>
                    <a:pt x="0" y="270141"/>
                  </a:lnTo>
                  <a:lnTo>
                    <a:pt x="120332" y="270141"/>
                  </a:lnTo>
                  <a:lnTo>
                    <a:pt x="120332" y="234581"/>
                  </a:lnTo>
                  <a:lnTo>
                    <a:pt x="35674" y="234581"/>
                  </a:lnTo>
                  <a:lnTo>
                    <a:pt x="35674" y="185051"/>
                  </a:lnTo>
                  <a:lnTo>
                    <a:pt x="107746" y="185051"/>
                  </a:lnTo>
                  <a:lnTo>
                    <a:pt x="107746" y="150761"/>
                  </a:lnTo>
                  <a:lnTo>
                    <a:pt x="35674" y="150761"/>
                  </a:lnTo>
                  <a:lnTo>
                    <a:pt x="35674" y="102501"/>
                  </a:lnTo>
                  <a:lnTo>
                    <a:pt x="120332" y="102501"/>
                  </a:lnTo>
                  <a:lnTo>
                    <a:pt x="120332" y="66941"/>
                  </a:lnTo>
                  <a:close/>
                </a:path>
                <a:path w="204470" h="541019">
                  <a:moveTo>
                    <a:pt x="204177" y="0"/>
                  </a:moveTo>
                  <a:lnTo>
                    <a:pt x="187312" y="0"/>
                  </a:lnTo>
                  <a:lnTo>
                    <a:pt x="187312" y="540804"/>
                  </a:lnTo>
                  <a:lnTo>
                    <a:pt x="204177" y="540804"/>
                  </a:lnTo>
                  <a:lnTo>
                    <a:pt x="204177" y="0"/>
                  </a:lnTo>
                  <a:close/>
                </a:path>
              </a:pathLst>
            </a:custGeom>
            <a:solidFill>
              <a:srgbClr val="002E6E"/>
            </a:solidFill>
          </p:spPr>
          <p:txBody>
            <a:bodyPr wrap="square" lIns="0" tIns="0" rIns="0" bIns="0" rtlCol="0"/>
            <a:lstStyle/>
            <a:p>
              <a:endParaRPr/>
            </a:p>
          </p:txBody>
        </p:sp>
      </p:grpSp>
      <p:sp>
        <p:nvSpPr>
          <p:cNvPr id="9" name="object 9"/>
          <p:cNvSpPr txBox="1">
            <a:spLocks noGrp="1"/>
          </p:cNvSpPr>
          <p:nvPr>
            <p:ph type="title"/>
          </p:nvPr>
        </p:nvSpPr>
        <p:spPr>
          <a:xfrm>
            <a:off x="2364925" y="1303879"/>
            <a:ext cx="6697332" cy="779686"/>
          </a:xfrm>
          <a:prstGeom prst="rect">
            <a:avLst/>
          </a:prstGeom>
        </p:spPr>
        <p:txBody>
          <a:bodyPr vert="horz" wrap="square" lIns="0" tIns="76137" rIns="0" bIns="0" rtlCol="0" anchor="ctr">
            <a:spAutoFit/>
          </a:bodyPr>
          <a:lstStyle/>
          <a:p>
            <a:pPr algn="ctr">
              <a:lnSpc>
                <a:spcPct val="80000"/>
              </a:lnSpc>
            </a:pPr>
            <a:r>
              <a:rPr lang="it-IT" sz="2800" dirty="0"/>
              <a:t> </a:t>
            </a:r>
            <a:r>
              <a:rPr lang="it-IT" sz="2800" dirty="0">
                <a:solidFill>
                  <a:srgbClr val="002060"/>
                </a:solidFill>
              </a:rPr>
              <a:t>Modalità di presentazione della domanda e </a:t>
            </a:r>
            <a:br>
              <a:rPr lang="it-IT" sz="2800" dirty="0">
                <a:solidFill>
                  <a:srgbClr val="002060"/>
                </a:solidFill>
              </a:rPr>
            </a:br>
            <a:r>
              <a:rPr lang="it-IT" sz="2800" dirty="0">
                <a:solidFill>
                  <a:srgbClr val="002060"/>
                </a:solidFill>
              </a:rPr>
              <a:t>contenuti informativi della patente </a:t>
            </a:r>
            <a:endParaRPr lang="it-IT" sz="3200" dirty="0">
              <a:solidFill>
                <a:srgbClr val="002060"/>
              </a:solidFill>
            </a:endParaRPr>
          </a:p>
        </p:txBody>
      </p:sp>
      <p:sp>
        <p:nvSpPr>
          <p:cNvPr id="13" name="object 4"/>
          <p:cNvSpPr/>
          <p:nvPr/>
        </p:nvSpPr>
        <p:spPr>
          <a:xfrm>
            <a:off x="-101728" y="2505861"/>
            <a:ext cx="9240091" cy="2740943"/>
          </a:xfrm>
          <a:custGeom>
            <a:avLst/>
            <a:gdLst>
              <a:gd name="connsiteX0" fmla="*/ 3358644 w 3359014"/>
              <a:gd name="connsiteY0" fmla="*/ 9548 h 4679149"/>
              <a:gd name="connsiteX1" fmla="*/ 192491 w 3359014"/>
              <a:gd name="connsiteY1" fmla="*/ 0 h 4679149"/>
              <a:gd name="connsiteX2" fmla="*/ 602304 w 3359014"/>
              <a:gd name="connsiteY2" fmla="*/ 1356375 h 4679149"/>
              <a:gd name="connsiteX3" fmla="*/ 0 w 3359014"/>
              <a:gd name="connsiteY3" fmla="*/ 1356375 h 4679149"/>
              <a:gd name="connsiteX4" fmla="*/ 0 w 3359014"/>
              <a:gd name="connsiteY4" fmla="*/ 2956206 h 4679149"/>
              <a:gd name="connsiteX5" fmla="*/ 1057726 w 3359014"/>
              <a:gd name="connsiteY5" fmla="*/ 2956206 h 4679149"/>
              <a:gd name="connsiteX6" fmla="*/ 1574539 w 3359014"/>
              <a:gd name="connsiteY6" fmla="*/ 4679149 h 4679149"/>
              <a:gd name="connsiteX7" fmla="*/ 3359014 w 3359014"/>
              <a:gd name="connsiteY7" fmla="*/ 4679149 h 4679149"/>
              <a:gd name="connsiteX8" fmla="*/ 3358644 w 3359014"/>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6950210 w 9251498"/>
              <a:gd name="connsiteY5" fmla="*/ 2956206 h 4679149"/>
              <a:gd name="connsiteX6" fmla="*/ 0 w 9251498"/>
              <a:gd name="connsiteY6" fmla="*/ 4679149 h 4679149"/>
              <a:gd name="connsiteX7" fmla="*/ 9251498 w 9251498"/>
              <a:gd name="connsiteY7" fmla="*/ 4679149 h 4679149"/>
              <a:gd name="connsiteX8" fmla="*/ 9251128 w 9251498"/>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0 w 9251498"/>
              <a:gd name="connsiteY5" fmla="*/ 4679149 h 4679149"/>
              <a:gd name="connsiteX6" fmla="*/ 9251498 w 9251498"/>
              <a:gd name="connsiteY6" fmla="*/ 4679149 h 4679149"/>
              <a:gd name="connsiteX7" fmla="*/ 9251128 w 9251498"/>
              <a:gd name="connsiteY7"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2956206 h 4679149"/>
              <a:gd name="connsiteX4" fmla="*/ 0 w 9251498"/>
              <a:gd name="connsiteY4" fmla="*/ 4679149 h 4679149"/>
              <a:gd name="connsiteX5" fmla="*/ 9251498 w 9251498"/>
              <a:gd name="connsiteY5" fmla="*/ 4679149 h 4679149"/>
              <a:gd name="connsiteX6" fmla="*/ 9251128 w 9251498"/>
              <a:gd name="connsiteY6" fmla="*/ 9548 h 4679149"/>
              <a:gd name="connsiteX0" fmla="*/ 9251128 w 9251498"/>
              <a:gd name="connsiteY0" fmla="*/ 9548 h 4679149"/>
              <a:gd name="connsiteX1" fmla="*/ 6084975 w 9251498"/>
              <a:gd name="connsiteY1" fmla="*/ 0 h 4679149"/>
              <a:gd name="connsiteX2" fmla="*/ 5892484 w 9251498"/>
              <a:gd name="connsiteY2" fmla="*/ 2956206 h 4679149"/>
              <a:gd name="connsiteX3" fmla="*/ 0 w 9251498"/>
              <a:gd name="connsiteY3" fmla="*/ 4679149 h 4679149"/>
              <a:gd name="connsiteX4" fmla="*/ 9251498 w 9251498"/>
              <a:gd name="connsiteY4" fmla="*/ 4679149 h 4679149"/>
              <a:gd name="connsiteX5" fmla="*/ 9251128 w 9251498"/>
              <a:gd name="connsiteY5" fmla="*/ 9548 h 4679149"/>
              <a:gd name="connsiteX0" fmla="*/ 9251128 w 9251498"/>
              <a:gd name="connsiteY0" fmla="*/ 0 h 4669601"/>
              <a:gd name="connsiteX1" fmla="*/ 5892484 w 9251498"/>
              <a:gd name="connsiteY1" fmla="*/ 2946658 h 4669601"/>
              <a:gd name="connsiteX2" fmla="*/ 0 w 9251498"/>
              <a:gd name="connsiteY2" fmla="*/ 4669601 h 4669601"/>
              <a:gd name="connsiteX3" fmla="*/ 9251498 w 9251498"/>
              <a:gd name="connsiteY3" fmla="*/ 4669601 h 4669601"/>
              <a:gd name="connsiteX4" fmla="*/ 9251128 w 9251498"/>
              <a:gd name="connsiteY4" fmla="*/ 0 h 4669601"/>
              <a:gd name="connsiteX0" fmla="*/ 9232031 w 9251498"/>
              <a:gd name="connsiteY0" fmla="*/ 0 h 2740943"/>
              <a:gd name="connsiteX1" fmla="*/ 5892484 w 9251498"/>
              <a:gd name="connsiteY1" fmla="*/ 1018000 h 2740943"/>
              <a:gd name="connsiteX2" fmla="*/ 0 w 9251498"/>
              <a:gd name="connsiteY2" fmla="*/ 2740943 h 2740943"/>
              <a:gd name="connsiteX3" fmla="*/ 9251498 w 9251498"/>
              <a:gd name="connsiteY3" fmla="*/ 2740943 h 2740943"/>
              <a:gd name="connsiteX4" fmla="*/ 9232031 w 9251498"/>
              <a:gd name="connsiteY4" fmla="*/ 0 h 2740943"/>
              <a:gd name="connsiteX0" fmla="*/ 9232031 w 9251498"/>
              <a:gd name="connsiteY0" fmla="*/ 0 h 2740943"/>
              <a:gd name="connsiteX1" fmla="*/ 0 w 9251498"/>
              <a:gd name="connsiteY1" fmla="*/ 2740943 h 2740943"/>
              <a:gd name="connsiteX2" fmla="*/ 9251498 w 9251498"/>
              <a:gd name="connsiteY2" fmla="*/ 2740943 h 2740943"/>
              <a:gd name="connsiteX3" fmla="*/ 9232031 w 9251498"/>
              <a:gd name="connsiteY3" fmla="*/ 0 h 2740943"/>
            </a:gdLst>
            <a:ahLst/>
            <a:cxnLst>
              <a:cxn ang="0">
                <a:pos x="connsiteX0" y="connsiteY0"/>
              </a:cxn>
              <a:cxn ang="0">
                <a:pos x="connsiteX1" y="connsiteY1"/>
              </a:cxn>
              <a:cxn ang="0">
                <a:pos x="connsiteX2" y="connsiteY2"/>
              </a:cxn>
              <a:cxn ang="0">
                <a:pos x="connsiteX3" y="connsiteY3"/>
              </a:cxn>
            </a:cxnLst>
            <a:rect l="l" t="t" r="r" b="b"/>
            <a:pathLst>
              <a:path w="9251498" h="2740943">
                <a:moveTo>
                  <a:pt x="9232031" y="0"/>
                </a:moveTo>
                <a:lnTo>
                  <a:pt x="0" y="2740943"/>
                </a:lnTo>
                <a:lnTo>
                  <a:pt x="9251498" y="2740943"/>
                </a:lnTo>
                <a:cubicBezTo>
                  <a:pt x="9251375" y="1184409"/>
                  <a:pt x="9232154" y="1556534"/>
                  <a:pt x="9232031" y="0"/>
                </a:cubicBezTo>
                <a:close/>
              </a:path>
            </a:pathLst>
          </a:custGeom>
          <a:blipFill dpi="0" rotWithShape="1">
            <a:blip r:embed="rId6">
              <a:alphaModFix amt="94000"/>
            </a:blip>
            <a:srcRect/>
            <a:stretch>
              <a:fillRect/>
            </a:stretch>
          </a:blipFill>
        </p:spPr>
        <p:txBody>
          <a:bodyPr wrap="square" lIns="0" tIns="0" rIns="0" bIns="0" rtlCol="0"/>
          <a:lstStyle/>
          <a:p>
            <a:endParaRPr/>
          </a:p>
        </p:txBody>
      </p:sp>
      <p:sp>
        <p:nvSpPr>
          <p:cNvPr id="4" name="object 4"/>
          <p:cNvSpPr/>
          <p:nvPr/>
        </p:nvSpPr>
        <p:spPr>
          <a:xfrm>
            <a:off x="6863" y="0"/>
            <a:ext cx="3355008" cy="4679315"/>
          </a:xfrm>
          <a:custGeom>
            <a:avLst/>
            <a:gdLst/>
            <a:ahLst/>
            <a:cxnLst/>
            <a:rect l="l" t="t" r="r" b="b"/>
            <a:pathLst>
              <a:path w="3359150" h="4679315">
                <a:moveTo>
                  <a:pt x="1821316" y="0"/>
                </a:moveTo>
                <a:lnTo>
                  <a:pt x="192491" y="0"/>
                </a:lnTo>
                <a:lnTo>
                  <a:pt x="602304" y="1356375"/>
                </a:lnTo>
                <a:lnTo>
                  <a:pt x="0" y="1356375"/>
                </a:lnTo>
                <a:lnTo>
                  <a:pt x="0" y="2956206"/>
                </a:lnTo>
                <a:lnTo>
                  <a:pt x="1057726" y="2956206"/>
                </a:lnTo>
                <a:lnTo>
                  <a:pt x="1574539" y="4679149"/>
                </a:lnTo>
                <a:lnTo>
                  <a:pt x="3359014" y="4679149"/>
                </a:lnTo>
                <a:lnTo>
                  <a:pt x="1821316" y="0"/>
                </a:lnTo>
                <a:close/>
              </a:path>
            </a:pathLst>
          </a:custGeom>
          <a:solidFill>
            <a:srgbClr val="103676">
              <a:alpha val="34000"/>
            </a:srgbClr>
          </a:solidFill>
        </p:spPr>
        <p:txBody>
          <a:bodyPr wrap="square" lIns="0" tIns="0" rIns="0" bIns="0" rtlCol="0"/>
          <a:lstStyle/>
          <a:p>
            <a:endParaRPr/>
          </a:p>
        </p:txBody>
      </p:sp>
      <p:sp>
        <p:nvSpPr>
          <p:cNvPr id="14" name="object 6"/>
          <p:cNvSpPr/>
          <p:nvPr/>
        </p:nvSpPr>
        <p:spPr>
          <a:xfrm>
            <a:off x="178124" y="-16679"/>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b="1" dirty="0">
                <a:solidFill>
                  <a:srgbClr val="FFFFFF"/>
                </a:solidFill>
                <a:latin typeface="Calibri"/>
                <a:cs typeface="Tahoma"/>
              </a:rPr>
              <a:t>  </a:t>
            </a:r>
            <a:endParaRPr lang="it-IT" dirty="0"/>
          </a:p>
        </p:txBody>
      </p:sp>
      <p:sp>
        <p:nvSpPr>
          <p:cNvPr id="18" name="Rettangolo 17"/>
          <p:cNvSpPr/>
          <p:nvPr/>
        </p:nvSpPr>
        <p:spPr>
          <a:xfrm>
            <a:off x="4229523" y="1438989"/>
            <a:ext cx="2511500" cy="684926"/>
          </a:xfrm>
          <a:prstGeom prst="rect">
            <a:avLst/>
          </a:prstGeom>
        </p:spPr>
        <p:txBody>
          <a:bodyPr wrap="square" lIns="68607" tIns="34304" rIns="68607" bIns="34304">
            <a:spAutoFit/>
          </a:bodyPr>
          <a:lstStyle/>
          <a:p>
            <a:pPr algn="ctr"/>
            <a:endParaRPr lang="it-IT" sz="4000" b="1" u="sng" dirty="0"/>
          </a:p>
        </p:txBody>
      </p:sp>
    </p:spTree>
    <p:extLst>
      <p:ext uri="{BB962C8B-B14F-4D97-AF65-F5344CB8AC3E}">
        <p14:creationId xmlns:p14="http://schemas.microsoft.com/office/powerpoint/2010/main" val="166634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chi presenta la domanda</a:t>
            </a:r>
            <a:r>
              <a:rPr lang="it-IT" cap="small" dirty="0">
                <a:solidFill>
                  <a:srgbClr val="103676"/>
                </a:solidFill>
              </a:rPr>
              <a:t>?</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21</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Tabella 3">
            <a:extLst>
              <a:ext uri="{FF2B5EF4-FFF2-40B4-BE49-F238E27FC236}">
                <a16:creationId xmlns:a16="http://schemas.microsoft.com/office/drawing/2014/main" xmlns="" id="{5BED3890-7149-4DCF-E926-73305714ED6B}"/>
              </a:ext>
            </a:extLst>
          </p:cNvPr>
          <p:cNvGraphicFramePr>
            <a:graphicFrameLocks noGrp="1"/>
          </p:cNvGraphicFramePr>
          <p:nvPr>
            <p:extLst>
              <p:ext uri="{D42A27DB-BD31-4B8C-83A1-F6EECF244321}">
                <p14:modId xmlns:p14="http://schemas.microsoft.com/office/powerpoint/2010/main" val="3133240497"/>
              </p:ext>
            </p:extLst>
          </p:nvPr>
        </p:nvGraphicFramePr>
        <p:xfrm>
          <a:off x="711630" y="1377280"/>
          <a:ext cx="7825495" cy="915416"/>
        </p:xfrm>
        <a:graphic>
          <a:graphicData uri="http://schemas.openxmlformats.org/drawingml/2006/table">
            <a:tbl>
              <a:tblPr firstRow="1" bandRow="1">
                <a:tableStyleId>{5C22544A-7EE6-4342-B048-85BDC9FD1C3A}</a:tableStyleId>
              </a:tblPr>
              <a:tblGrid>
                <a:gridCol w="7825495">
                  <a:extLst>
                    <a:ext uri="{9D8B030D-6E8A-4147-A177-3AD203B41FA5}">
                      <a16:colId xmlns:a16="http://schemas.microsoft.com/office/drawing/2014/main" xmlns="" val="951336313"/>
                    </a:ext>
                  </a:extLst>
                </a:gridCol>
              </a:tblGrid>
              <a:tr h="915416">
                <a:tc>
                  <a:txBody>
                    <a:bodyPr/>
                    <a:lstStyle/>
                    <a:p>
                      <a:pPr marL="0" marR="0" lvl="0" indent="0" algn="just" defTabSz="919163" eaLnBrk="1" fontAlgn="auto" latinLnBrk="0" hangingPunct="1">
                        <a:lnSpc>
                          <a:spcPct val="100000"/>
                        </a:lnSpc>
                        <a:spcBef>
                          <a:spcPts val="0"/>
                        </a:spcBef>
                        <a:spcAft>
                          <a:spcPts val="0"/>
                        </a:spcAft>
                        <a:buClrTx/>
                        <a:buSzTx/>
                        <a:buFontTx/>
                        <a:buNone/>
                        <a:tabLst>
                          <a:tab pos="7621588" algn="l"/>
                        </a:tabLst>
                        <a:defRPr/>
                      </a:pPr>
                      <a:r>
                        <a:rPr lang="it-IT" sz="1800" b="1" u="sng" cap="small" baseline="0" dirty="0">
                          <a:solidFill>
                            <a:schemeClr val="tx2"/>
                          </a:solidFill>
                          <a:latin typeface="+mn-lt"/>
                          <a:ea typeface="+mn-ea"/>
                          <a:cs typeface="+mn-cs"/>
                        </a:rPr>
                        <a:t>i soggetti di cui all’art. 27, comma 1 del TUSL </a:t>
                      </a:r>
                      <a:r>
                        <a:rPr lang="it-IT" sz="1800" b="1" cap="small" baseline="0" dirty="0">
                          <a:solidFill>
                            <a:schemeClr val="tx2"/>
                          </a:solidFill>
                          <a:latin typeface="+mn-lt"/>
                          <a:ea typeface="+mn-ea"/>
                          <a:cs typeface="+mn-cs"/>
                        </a:rPr>
                        <a:t>presentano la domanda attraverso il portale dell’ispettorato nazionale del lavoro – </a:t>
                      </a:r>
                      <a:r>
                        <a:rPr lang="it-IT" sz="1800" b="1" cap="small" baseline="0" dirty="0">
                          <a:solidFill>
                            <a:schemeClr val="accent4">
                              <a:lumMod val="50000"/>
                            </a:schemeClr>
                          </a:solidFill>
                          <a:latin typeface="+mn-lt"/>
                          <a:ea typeface="+mn-ea"/>
                          <a:cs typeface="+mn-cs"/>
                        </a:rPr>
                        <a:t>attraverso SPID personale o CIE (circ. n. 4/2024 </a:t>
                      </a:r>
                      <a:r>
                        <a:rPr lang="it-IT" sz="1800" b="1" cap="small" baseline="0" dirty="0" err="1">
                          <a:solidFill>
                            <a:schemeClr val="accent4">
                              <a:lumMod val="50000"/>
                            </a:schemeClr>
                          </a:solidFill>
                          <a:latin typeface="+mn-lt"/>
                          <a:ea typeface="+mn-ea"/>
                          <a:cs typeface="+mn-cs"/>
                        </a:rPr>
                        <a:t>Inl</a:t>
                      </a:r>
                      <a:r>
                        <a:rPr lang="it-IT" sz="1800" b="1" cap="small" baseline="0" dirty="0">
                          <a:solidFill>
                            <a:schemeClr val="accent4">
                              <a:lumMod val="50000"/>
                            </a:schemeClr>
                          </a:solidFill>
                          <a:latin typeface="+mn-lt"/>
                          <a:ea typeface="+mn-ea"/>
                          <a:cs typeface="+mn-cs"/>
                        </a:rPr>
                        <a:t>)</a:t>
                      </a:r>
                    </a:p>
                  </a:txBody>
                  <a:tcPr marL="91328" marR="91328">
                    <a:lnL w="28575"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99830975"/>
                  </a:ext>
                </a:extLst>
              </a:tr>
            </a:tbl>
          </a:graphicData>
        </a:graphic>
      </p:graphicFrame>
      <p:cxnSp>
        <p:nvCxnSpPr>
          <p:cNvPr id="6" name="Connettore 2 5">
            <a:extLst>
              <a:ext uri="{FF2B5EF4-FFF2-40B4-BE49-F238E27FC236}">
                <a16:creationId xmlns:a16="http://schemas.microsoft.com/office/drawing/2014/main" xmlns="" id="{B4FD4389-CDD3-C3E4-131E-71F8EB228395}"/>
              </a:ext>
            </a:extLst>
          </p:cNvPr>
          <p:cNvCxnSpPr>
            <a:cxnSpLocks/>
          </p:cNvCxnSpPr>
          <p:nvPr/>
        </p:nvCxnSpPr>
        <p:spPr>
          <a:xfrm>
            <a:off x="3506516" y="2346325"/>
            <a:ext cx="0" cy="45720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graphicFrame>
        <p:nvGraphicFramePr>
          <p:cNvPr id="10" name="Diagramma 9">
            <a:extLst>
              <a:ext uri="{FF2B5EF4-FFF2-40B4-BE49-F238E27FC236}">
                <a16:creationId xmlns:a16="http://schemas.microsoft.com/office/drawing/2014/main" xmlns="" id="{6B0B00BA-29E2-4710-EBCC-17CA1887A47B}"/>
              </a:ext>
            </a:extLst>
          </p:cNvPr>
          <p:cNvGraphicFramePr/>
          <p:nvPr/>
        </p:nvGraphicFramePr>
        <p:xfrm>
          <a:off x="918913" y="2745691"/>
          <a:ext cx="7589561" cy="1429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Fumetto: ovale 15">
            <a:extLst>
              <a:ext uri="{FF2B5EF4-FFF2-40B4-BE49-F238E27FC236}">
                <a16:creationId xmlns:a16="http://schemas.microsoft.com/office/drawing/2014/main" xmlns="" id="{41D162E2-86A5-AE04-DFF7-5B8AAC407961}"/>
              </a:ext>
            </a:extLst>
          </p:cNvPr>
          <p:cNvSpPr/>
          <p:nvPr/>
        </p:nvSpPr>
        <p:spPr>
          <a:xfrm>
            <a:off x="6509354" y="107609"/>
            <a:ext cx="2174618" cy="990600"/>
          </a:xfrm>
          <a:prstGeom prst="wedgeEllipseCallout">
            <a:avLst>
              <a:gd name="adj1" fmla="val -54955"/>
              <a:gd name="adj2" fmla="val 22115"/>
            </a:avLst>
          </a:prstGeom>
        </p:spPr>
        <p:style>
          <a:lnRef idx="2">
            <a:schemeClr val="accent3"/>
          </a:lnRef>
          <a:fillRef idx="1">
            <a:schemeClr val="lt1"/>
          </a:fillRef>
          <a:effectRef idx="0">
            <a:schemeClr val="accent3"/>
          </a:effectRef>
          <a:fontRef idx="minor">
            <a:schemeClr val="dk1"/>
          </a:fontRef>
        </p:style>
        <p:txBody>
          <a:bodyPr wrap="square" lIns="0" tIns="0" rIns="0" bIns="0" rtlCol="0" anchor="ctr"/>
          <a:lstStyle/>
          <a:p>
            <a:pPr algn="ctr"/>
            <a:r>
              <a:rPr lang="it-IT" sz="1200" b="1" i="1" dirty="0">
                <a:solidFill>
                  <a:schemeClr val="tx2"/>
                </a:solidFill>
              </a:rPr>
              <a:t>La patente sarà rilasciata in </a:t>
            </a:r>
          </a:p>
          <a:p>
            <a:pPr algn="ctr"/>
            <a:r>
              <a:rPr lang="it-IT" sz="1200" b="1" i="1" u="sng" dirty="0">
                <a:solidFill>
                  <a:schemeClr val="tx2"/>
                </a:solidFill>
              </a:rPr>
              <a:t>formato digitale</a:t>
            </a:r>
          </a:p>
        </p:txBody>
      </p:sp>
      <p:sp>
        <p:nvSpPr>
          <p:cNvPr id="17" name="CasellaDiTesto 16">
            <a:extLst>
              <a:ext uri="{FF2B5EF4-FFF2-40B4-BE49-F238E27FC236}">
                <a16:creationId xmlns:a16="http://schemas.microsoft.com/office/drawing/2014/main" xmlns="" id="{15894451-7BDF-AA03-A2C6-E336488DFC55}"/>
              </a:ext>
            </a:extLst>
          </p:cNvPr>
          <p:cNvSpPr txBox="1"/>
          <p:nvPr/>
        </p:nvSpPr>
        <p:spPr>
          <a:xfrm>
            <a:off x="918912" y="3167946"/>
            <a:ext cx="837167" cy="438610"/>
          </a:xfrm>
          <a:prstGeom prst="rect">
            <a:avLst/>
          </a:prstGeom>
          <a:noFill/>
        </p:spPr>
        <p:txBody>
          <a:bodyPr wrap="square" lIns="68607" tIns="34304" rIns="68607" bIns="34304" rtlCol="0">
            <a:spAutoFit/>
          </a:bodyPr>
          <a:lstStyle/>
          <a:p>
            <a:pPr algn="ctr"/>
            <a:r>
              <a:rPr lang="it-IT" sz="1200" b="1" dirty="0">
                <a:solidFill>
                  <a:schemeClr val="accent3"/>
                </a:solidFill>
              </a:rPr>
              <a:t>Art. 27, co. 1 del TUSL</a:t>
            </a:r>
          </a:p>
        </p:txBody>
      </p:sp>
    </p:spTree>
    <p:extLst>
      <p:ext uri="{BB962C8B-B14F-4D97-AF65-F5344CB8AC3E}">
        <p14:creationId xmlns:p14="http://schemas.microsoft.com/office/powerpoint/2010/main" val="1641156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chi presenta la domanda</a:t>
            </a:r>
            <a:r>
              <a:rPr lang="it-IT" cap="small" dirty="0">
                <a:solidFill>
                  <a:srgbClr val="103676"/>
                </a:solidFill>
              </a:rPr>
              <a:t>?</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22</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8D2479DE-B952-1EC5-BB8F-5DEDF140855F}"/>
              </a:ext>
            </a:extLst>
          </p:cNvPr>
          <p:cNvGraphicFramePr/>
          <p:nvPr/>
        </p:nvGraphicFramePr>
        <p:xfrm>
          <a:off x="568822" y="1660525"/>
          <a:ext cx="8006354" cy="1600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4905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requisiti per il rilascio della patente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23</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8D2479DE-B952-1EC5-BB8F-5DEDF140855F}"/>
              </a:ext>
            </a:extLst>
          </p:cNvPr>
          <p:cNvGraphicFramePr/>
          <p:nvPr/>
        </p:nvGraphicFramePr>
        <p:xfrm>
          <a:off x="599268" y="1584325"/>
          <a:ext cx="8006353" cy="1600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ma 11">
            <a:extLst>
              <a:ext uri="{FF2B5EF4-FFF2-40B4-BE49-F238E27FC236}">
                <a16:creationId xmlns:a16="http://schemas.microsoft.com/office/drawing/2014/main" xmlns="" id="{348F18F3-85A6-9572-135B-4AE2E2BE9AE4}"/>
              </a:ext>
            </a:extLst>
          </p:cNvPr>
          <p:cNvGraphicFramePr/>
          <p:nvPr>
            <p:extLst>
              <p:ext uri="{D42A27DB-BD31-4B8C-83A1-F6EECF244321}">
                <p14:modId xmlns:p14="http://schemas.microsoft.com/office/powerpoint/2010/main" val="799264709"/>
              </p:ext>
            </p:extLst>
          </p:nvPr>
        </p:nvGraphicFramePr>
        <p:xfrm>
          <a:off x="842805" y="1028494"/>
          <a:ext cx="7701929" cy="34468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CasellaDiTesto 13">
            <a:extLst>
              <a:ext uri="{FF2B5EF4-FFF2-40B4-BE49-F238E27FC236}">
                <a16:creationId xmlns:a16="http://schemas.microsoft.com/office/drawing/2014/main" xmlns="" id="{D9021859-E768-35B8-DFDB-340D44E40133}"/>
              </a:ext>
            </a:extLst>
          </p:cNvPr>
          <p:cNvSpPr txBox="1"/>
          <p:nvPr/>
        </p:nvSpPr>
        <p:spPr>
          <a:xfrm>
            <a:off x="995017" y="1210015"/>
            <a:ext cx="304424" cy="346340"/>
          </a:xfrm>
          <a:prstGeom prst="rect">
            <a:avLst/>
          </a:prstGeom>
          <a:noFill/>
        </p:spPr>
        <p:txBody>
          <a:bodyPr wrap="square" lIns="68607" tIns="34304" rIns="68607" bIns="34304" rtlCol="0">
            <a:spAutoFit/>
          </a:bodyPr>
          <a:lstStyle/>
          <a:p>
            <a:r>
              <a:rPr lang="it-IT" dirty="0"/>
              <a:t>A</a:t>
            </a:r>
          </a:p>
        </p:txBody>
      </p:sp>
      <p:sp>
        <p:nvSpPr>
          <p:cNvPr id="16" name="CasellaDiTesto 15">
            <a:extLst>
              <a:ext uri="{FF2B5EF4-FFF2-40B4-BE49-F238E27FC236}">
                <a16:creationId xmlns:a16="http://schemas.microsoft.com/office/drawing/2014/main" xmlns="" id="{3017BBE7-36DA-1020-B844-3B3E2A59F99B}"/>
              </a:ext>
            </a:extLst>
          </p:cNvPr>
          <p:cNvSpPr txBox="1"/>
          <p:nvPr/>
        </p:nvSpPr>
        <p:spPr>
          <a:xfrm>
            <a:off x="1299441" y="1729790"/>
            <a:ext cx="304424" cy="346340"/>
          </a:xfrm>
          <a:prstGeom prst="rect">
            <a:avLst/>
          </a:prstGeom>
          <a:noFill/>
        </p:spPr>
        <p:txBody>
          <a:bodyPr wrap="square" lIns="68607" tIns="34304" rIns="68607" bIns="34304" rtlCol="0">
            <a:spAutoFit/>
          </a:bodyPr>
          <a:lstStyle/>
          <a:p>
            <a:r>
              <a:rPr lang="it-IT" dirty="0"/>
              <a:t>B</a:t>
            </a:r>
          </a:p>
        </p:txBody>
      </p:sp>
      <p:sp>
        <p:nvSpPr>
          <p:cNvPr id="17" name="CasellaDiTesto 16">
            <a:extLst>
              <a:ext uri="{FF2B5EF4-FFF2-40B4-BE49-F238E27FC236}">
                <a16:creationId xmlns:a16="http://schemas.microsoft.com/office/drawing/2014/main" xmlns="" id="{D756D146-3CA9-85CA-7BC8-B446F0DF8067}"/>
              </a:ext>
            </a:extLst>
          </p:cNvPr>
          <p:cNvSpPr txBox="1"/>
          <p:nvPr/>
        </p:nvSpPr>
        <p:spPr>
          <a:xfrm>
            <a:off x="1383157" y="2293708"/>
            <a:ext cx="304424" cy="346340"/>
          </a:xfrm>
          <a:prstGeom prst="rect">
            <a:avLst/>
          </a:prstGeom>
          <a:noFill/>
        </p:spPr>
        <p:txBody>
          <a:bodyPr wrap="square" lIns="68607" tIns="34304" rIns="68607" bIns="34304" rtlCol="0">
            <a:spAutoFit/>
          </a:bodyPr>
          <a:lstStyle/>
          <a:p>
            <a:r>
              <a:rPr lang="it-IT" dirty="0"/>
              <a:t>C</a:t>
            </a:r>
          </a:p>
        </p:txBody>
      </p:sp>
      <p:sp>
        <p:nvSpPr>
          <p:cNvPr id="18" name="CasellaDiTesto 17">
            <a:extLst>
              <a:ext uri="{FF2B5EF4-FFF2-40B4-BE49-F238E27FC236}">
                <a16:creationId xmlns:a16="http://schemas.microsoft.com/office/drawing/2014/main" xmlns="" id="{947C9396-6858-1B47-BACC-9820E2EFB696}"/>
              </a:ext>
            </a:extLst>
          </p:cNvPr>
          <p:cNvSpPr txBox="1"/>
          <p:nvPr/>
        </p:nvSpPr>
        <p:spPr>
          <a:xfrm>
            <a:off x="1404843" y="2857626"/>
            <a:ext cx="304424" cy="346340"/>
          </a:xfrm>
          <a:prstGeom prst="rect">
            <a:avLst/>
          </a:prstGeom>
          <a:noFill/>
        </p:spPr>
        <p:txBody>
          <a:bodyPr wrap="square" lIns="68607" tIns="34304" rIns="68607" bIns="34304" rtlCol="0">
            <a:spAutoFit/>
          </a:bodyPr>
          <a:lstStyle/>
          <a:p>
            <a:r>
              <a:rPr lang="it-IT" dirty="0"/>
              <a:t>D</a:t>
            </a:r>
          </a:p>
        </p:txBody>
      </p:sp>
      <p:sp>
        <p:nvSpPr>
          <p:cNvPr id="19" name="CasellaDiTesto 18">
            <a:extLst>
              <a:ext uri="{FF2B5EF4-FFF2-40B4-BE49-F238E27FC236}">
                <a16:creationId xmlns:a16="http://schemas.microsoft.com/office/drawing/2014/main" xmlns="" id="{11336714-69A3-2B01-494C-B2952E304C47}"/>
              </a:ext>
            </a:extLst>
          </p:cNvPr>
          <p:cNvSpPr txBox="1"/>
          <p:nvPr/>
        </p:nvSpPr>
        <p:spPr>
          <a:xfrm>
            <a:off x="1299440" y="3404042"/>
            <a:ext cx="304424" cy="346340"/>
          </a:xfrm>
          <a:prstGeom prst="rect">
            <a:avLst/>
          </a:prstGeom>
          <a:noFill/>
        </p:spPr>
        <p:txBody>
          <a:bodyPr wrap="square" lIns="68607" tIns="34304" rIns="68607" bIns="34304" rtlCol="0">
            <a:spAutoFit/>
          </a:bodyPr>
          <a:lstStyle/>
          <a:p>
            <a:r>
              <a:rPr lang="it-IT" dirty="0"/>
              <a:t>E</a:t>
            </a:r>
          </a:p>
        </p:txBody>
      </p:sp>
      <p:sp>
        <p:nvSpPr>
          <p:cNvPr id="20" name="CasellaDiTesto 19">
            <a:extLst>
              <a:ext uri="{FF2B5EF4-FFF2-40B4-BE49-F238E27FC236}">
                <a16:creationId xmlns:a16="http://schemas.microsoft.com/office/drawing/2014/main" xmlns="" id="{1BAF763B-B8D3-7D3D-4AEB-6FCF62C75869}"/>
              </a:ext>
            </a:extLst>
          </p:cNvPr>
          <p:cNvSpPr txBox="1"/>
          <p:nvPr/>
        </p:nvSpPr>
        <p:spPr>
          <a:xfrm>
            <a:off x="995017" y="3948991"/>
            <a:ext cx="304424" cy="346340"/>
          </a:xfrm>
          <a:prstGeom prst="rect">
            <a:avLst/>
          </a:prstGeom>
          <a:noFill/>
        </p:spPr>
        <p:txBody>
          <a:bodyPr wrap="square" lIns="68607" tIns="34304" rIns="68607" bIns="34304" rtlCol="0">
            <a:spAutoFit/>
          </a:bodyPr>
          <a:lstStyle/>
          <a:p>
            <a:r>
              <a:rPr lang="it-IT" dirty="0"/>
              <a:t>F</a:t>
            </a:r>
          </a:p>
        </p:txBody>
      </p:sp>
      <p:sp>
        <p:nvSpPr>
          <p:cNvPr id="4" name="Fumetto: ovale 3">
            <a:extLst>
              <a:ext uri="{FF2B5EF4-FFF2-40B4-BE49-F238E27FC236}">
                <a16:creationId xmlns:a16="http://schemas.microsoft.com/office/drawing/2014/main" xmlns="" id="{F76B3732-A062-8358-7BB6-6A0D231623B9}"/>
              </a:ext>
            </a:extLst>
          </p:cNvPr>
          <p:cNvSpPr/>
          <p:nvPr/>
        </p:nvSpPr>
        <p:spPr>
          <a:xfrm>
            <a:off x="6457951" y="102521"/>
            <a:ext cx="2299403" cy="987216"/>
          </a:xfrm>
          <a:prstGeom prst="wedgeEllipseCallout">
            <a:avLst>
              <a:gd name="adj1" fmla="val -33028"/>
              <a:gd name="adj2" fmla="val 46292"/>
            </a:avLst>
          </a:prstGeom>
        </p:spPr>
        <p:style>
          <a:lnRef idx="2">
            <a:schemeClr val="accent3"/>
          </a:lnRef>
          <a:fillRef idx="1">
            <a:schemeClr val="lt1"/>
          </a:fillRef>
          <a:effectRef idx="0">
            <a:schemeClr val="accent3"/>
          </a:effectRef>
          <a:fontRef idx="minor">
            <a:schemeClr val="dk1"/>
          </a:fontRef>
        </p:style>
        <p:txBody>
          <a:bodyPr wrap="square" lIns="0" tIns="0" rIns="0" bIns="0" rtlCol="0" anchor="ctr"/>
          <a:lstStyle/>
          <a:p>
            <a:pPr algn="ctr"/>
            <a:r>
              <a:rPr lang="it-IT" sz="1100" b="1" i="1" dirty="0">
                <a:solidFill>
                  <a:srgbClr val="005677"/>
                </a:solidFill>
              </a:rPr>
              <a:t>Il possesso dei requisiti dovrà risultare al momento della presentazione della domanda</a:t>
            </a:r>
            <a:endParaRPr lang="it-IT" sz="1100" b="1" i="1" u="sng" dirty="0">
              <a:solidFill>
                <a:srgbClr val="005677"/>
              </a:solidFill>
            </a:endParaRPr>
          </a:p>
        </p:txBody>
      </p:sp>
    </p:spTree>
    <p:extLst>
      <p:ext uri="{BB962C8B-B14F-4D97-AF65-F5344CB8AC3E}">
        <p14:creationId xmlns:p14="http://schemas.microsoft.com/office/powerpoint/2010/main" val="1824848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requisiti per il rilascio della patente</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24</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8D2479DE-B952-1EC5-BB8F-5DEDF140855F}"/>
              </a:ext>
            </a:extLst>
          </p:cNvPr>
          <p:cNvGraphicFramePr/>
          <p:nvPr/>
        </p:nvGraphicFramePr>
        <p:xfrm>
          <a:off x="538377" y="1024493"/>
          <a:ext cx="8067242"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Connettore 2 3">
            <a:extLst>
              <a:ext uri="{FF2B5EF4-FFF2-40B4-BE49-F238E27FC236}">
                <a16:creationId xmlns:a16="http://schemas.microsoft.com/office/drawing/2014/main" xmlns="" id="{9000CF7B-5106-7D3B-8EF8-3DE68F956448}"/>
              </a:ext>
            </a:extLst>
          </p:cNvPr>
          <p:cNvCxnSpPr>
            <a:cxnSpLocks/>
          </p:cNvCxnSpPr>
          <p:nvPr/>
        </p:nvCxnSpPr>
        <p:spPr>
          <a:xfrm>
            <a:off x="4648106" y="2270125"/>
            <a:ext cx="0" cy="553244"/>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graphicFrame>
        <p:nvGraphicFramePr>
          <p:cNvPr id="10" name="Tabella 9">
            <a:extLst>
              <a:ext uri="{FF2B5EF4-FFF2-40B4-BE49-F238E27FC236}">
                <a16:creationId xmlns:a16="http://schemas.microsoft.com/office/drawing/2014/main" xmlns="" id="{263F2AA8-883F-8555-7B95-984C51F43264}"/>
              </a:ext>
            </a:extLst>
          </p:cNvPr>
          <p:cNvGraphicFramePr>
            <a:graphicFrameLocks noGrp="1"/>
          </p:cNvGraphicFramePr>
          <p:nvPr/>
        </p:nvGraphicFramePr>
        <p:xfrm>
          <a:off x="668344" y="3035094"/>
          <a:ext cx="7937276" cy="1388102"/>
        </p:xfrm>
        <a:graphic>
          <a:graphicData uri="http://schemas.openxmlformats.org/drawingml/2006/table">
            <a:tbl>
              <a:tblPr firstRow="1" bandRow="1">
                <a:tableStyleId>{F5AB1C69-6EDB-4FF4-983F-18BD219EF322}</a:tableStyleId>
              </a:tblPr>
              <a:tblGrid>
                <a:gridCol w="4969140">
                  <a:extLst>
                    <a:ext uri="{9D8B030D-6E8A-4147-A177-3AD203B41FA5}">
                      <a16:colId xmlns:a16="http://schemas.microsoft.com/office/drawing/2014/main" xmlns="" val="1131235495"/>
                    </a:ext>
                  </a:extLst>
                </a:gridCol>
                <a:gridCol w="2968136">
                  <a:extLst>
                    <a:ext uri="{9D8B030D-6E8A-4147-A177-3AD203B41FA5}">
                      <a16:colId xmlns:a16="http://schemas.microsoft.com/office/drawing/2014/main" xmlns="" val="3131498281"/>
                    </a:ext>
                  </a:extLst>
                </a:gridCol>
              </a:tblGrid>
              <a:tr h="415374">
                <a:tc>
                  <a:txBody>
                    <a:bodyPr/>
                    <a:lstStyle/>
                    <a:p>
                      <a:pPr marL="285750" indent="-285750">
                        <a:buFont typeface="Wingdings" panose="05000000000000000000" pitchFamily="2" charset="2"/>
                        <a:buChar char="ü"/>
                      </a:pPr>
                      <a:r>
                        <a:rPr lang="it-IT" sz="1200" b="1" kern="1200" cap="small" baseline="0" dirty="0">
                          <a:solidFill>
                            <a:srgbClr val="005677"/>
                          </a:solidFill>
                          <a:latin typeface="Calibri"/>
                          <a:ea typeface="+mn-ea"/>
                          <a:cs typeface="+mn-cs"/>
                        </a:rPr>
                        <a:t>iscrizione alla camera di commercio, industria, artigianato e agricoltura</a:t>
                      </a:r>
                    </a:p>
                  </a:txBody>
                  <a:tcPr marL="91328" marR="91328">
                    <a:solidFill>
                      <a:schemeClr val="accent3">
                        <a:lumMod val="20000"/>
                        <a:lumOff val="80000"/>
                      </a:schemeClr>
                    </a:solidFill>
                  </a:tcPr>
                </a:tc>
                <a:tc>
                  <a:txBody>
                    <a:bodyPr/>
                    <a:lstStyle/>
                    <a:p>
                      <a:pPr marL="0"/>
                      <a:r>
                        <a:rPr lang="it-IT" sz="1200" b="1" i="1" kern="1200" cap="small" baseline="0" dirty="0">
                          <a:solidFill>
                            <a:srgbClr val="005677"/>
                          </a:solidFill>
                          <a:latin typeface="Calibri"/>
                          <a:ea typeface="+mn-ea"/>
                          <a:cs typeface="+mn-cs"/>
                        </a:rPr>
                        <a:t>sia a imprese che a lavoratori autonomi</a:t>
                      </a:r>
                    </a:p>
                  </a:txBody>
                  <a:tcPr marL="91328" marR="91328">
                    <a:solidFill>
                      <a:schemeClr val="accent3">
                        <a:lumMod val="20000"/>
                        <a:lumOff val="80000"/>
                      </a:schemeClr>
                    </a:solidFill>
                  </a:tcPr>
                </a:tc>
                <a:extLst>
                  <a:ext uri="{0D108BD9-81ED-4DB2-BD59-A6C34878D82A}">
                    <a16:rowId xmlns:a16="http://schemas.microsoft.com/office/drawing/2014/main" xmlns="" val="3358515972"/>
                  </a:ext>
                </a:extLst>
              </a:tr>
              <a:tr h="457652">
                <a:tc>
                  <a:txBody>
                    <a:bodyPr/>
                    <a:lstStyle/>
                    <a:p>
                      <a:pPr marL="285750" indent="-285750">
                        <a:buFont typeface="Wingdings" panose="05000000000000000000" pitchFamily="2" charset="2"/>
                        <a:buChar char="ü"/>
                      </a:pPr>
                      <a:r>
                        <a:rPr lang="it-IT" sz="1200" b="1" kern="1200" cap="small" baseline="0" dirty="0">
                          <a:solidFill>
                            <a:srgbClr val="005677"/>
                          </a:solidFill>
                          <a:latin typeface="Calibri"/>
                          <a:ea typeface="+mn-ea"/>
                          <a:cs typeface="+mn-cs"/>
                        </a:rPr>
                        <a:t>possesso del DVR e designazione RSPP</a:t>
                      </a:r>
                    </a:p>
                    <a:p>
                      <a:pPr marL="0" indent="0">
                        <a:buFont typeface="Wingdings" panose="05000000000000000000" pitchFamily="2" charset="2"/>
                        <a:buNone/>
                      </a:pPr>
                      <a:endParaRPr lang="it-IT" sz="1200" b="1" kern="1200" cap="small" baseline="0" dirty="0">
                        <a:solidFill>
                          <a:srgbClr val="005677"/>
                        </a:solidFill>
                        <a:latin typeface="Calibri"/>
                        <a:ea typeface="+mn-ea"/>
                        <a:cs typeface="+mn-cs"/>
                      </a:endParaRPr>
                    </a:p>
                  </a:txBody>
                  <a:tcPr marL="91328" marR="91328">
                    <a:solidFill>
                      <a:schemeClr val="accent3">
                        <a:lumMod val="20000"/>
                        <a:lumOff val="80000"/>
                      </a:schemeClr>
                    </a:solidFill>
                  </a:tcPr>
                </a:tc>
                <a:tc>
                  <a:txBody>
                    <a:bodyPr/>
                    <a:lstStyle/>
                    <a:p>
                      <a:pPr marL="0"/>
                      <a:r>
                        <a:rPr lang="it-IT" sz="1200" b="1" i="1" kern="1200" cap="small" baseline="0" dirty="0">
                          <a:solidFill>
                            <a:srgbClr val="005677"/>
                          </a:solidFill>
                          <a:latin typeface="Calibri"/>
                          <a:ea typeface="+mn-ea"/>
                          <a:cs typeface="+mn-cs"/>
                        </a:rPr>
                        <a:t>solo a imprese</a:t>
                      </a:r>
                    </a:p>
                  </a:txBody>
                  <a:tcPr marL="91328" marR="91328">
                    <a:solidFill>
                      <a:schemeClr val="accent3">
                        <a:lumMod val="20000"/>
                        <a:lumOff val="80000"/>
                      </a:schemeClr>
                    </a:solidFill>
                  </a:tcPr>
                </a:tc>
                <a:extLst>
                  <a:ext uri="{0D108BD9-81ED-4DB2-BD59-A6C34878D82A}">
                    <a16:rowId xmlns:a16="http://schemas.microsoft.com/office/drawing/2014/main" xmlns="" val="627594183"/>
                  </a:ext>
                </a:extLst>
              </a:tr>
              <a:tr h="515076">
                <a:tc>
                  <a:txBody>
                    <a:bodyPr/>
                    <a:lstStyle/>
                    <a:p>
                      <a:pPr marL="285750" indent="-285750">
                        <a:buFont typeface="Wingdings" panose="05000000000000000000" pitchFamily="2" charset="2"/>
                        <a:buChar char="ü"/>
                      </a:pPr>
                      <a:r>
                        <a:rPr lang="it-IT" sz="1200" b="1" kern="1200" cap="small" baseline="0" dirty="0">
                          <a:solidFill>
                            <a:srgbClr val="005677"/>
                          </a:solidFill>
                          <a:latin typeface="Calibri"/>
                          <a:ea typeface="+mn-ea"/>
                          <a:cs typeface="+mn-cs"/>
                        </a:rPr>
                        <a:t>obblighi informativi in capo ai lavoratori autonomi</a:t>
                      </a:r>
                    </a:p>
                  </a:txBody>
                  <a:tcPr marL="91328" marR="91328">
                    <a:solidFill>
                      <a:schemeClr val="accent3">
                        <a:lumMod val="20000"/>
                        <a:lumOff val="80000"/>
                      </a:schemeClr>
                    </a:solidFill>
                  </a:tcPr>
                </a:tc>
                <a:tc>
                  <a:txBody>
                    <a:bodyPr/>
                    <a:lstStyle/>
                    <a:p>
                      <a:pPr marL="0"/>
                      <a:r>
                        <a:rPr lang="it-IT" sz="1200" b="1" i="1" kern="1200" cap="small" baseline="0" dirty="0">
                          <a:solidFill>
                            <a:srgbClr val="005677"/>
                          </a:solidFill>
                          <a:latin typeface="Calibri"/>
                          <a:ea typeface="+mn-ea"/>
                          <a:cs typeface="+mn-cs"/>
                        </a:rPr>
                        <a:t>solo in caso di utilizzo di attrezzature per le quali sia prevista una specifica formazione</a:t>
                      </a:r>
                    </a:p>
                  </a:txBody>
                  <a:tcPr marL="91328" marR="91328">
                    <a:solidFill>
                      <a:schemeClr val="accent3">
                        <a:lumMod val="20000"/>
                        <a:lumOff val="80000"/>
                      </a:schemeClr>
                    </a:solidFill>
                  </a:tcPr>
                </a:tc>
                <a:extLst>
                  <a:ext uri="{0D108BD9-81ED-4DB2-BD59-A6C34878D82A}">
                    <a16:rowId xmlns:a16="http://schemas.microsoft.com/office/drawing/2014/main" xmlns="" val="3600890734"/>
                  </a:ext>
                </a:extLst>
              </a:tr>
            </a:tbl>
          </a:graphicData>
        </a:graphic>
      </p:graphicFrame>
      <p:sp>
        <p:nvSpPr>
          <p:cNvPr id="11" name="CasellaDiTesto 10">
            <a:extLst>
              <a:ext uri="{FF2B5EF4-FFF2-40B4-BE49-F238E27FC236}">
                <a16:creationId xmlns:a16="http://schemas.microsoft.com/office/drawing/2014/main" xmlns="" id="{8BC642F1-5021-7D8F-607F-5C17FA9CC8C5}"/>
              </a:ext>
            </a:extLst>
          </p:cNvPr>
          <p:cNvSpPr txBox="1"/>
          <p:nvPr/>
        </p:nvSpPr>
        <p:spPr>
          <a:xfrm>
            <a:off x="657295" y="2603888"/>
            <a:ext cx="471857" cy="346340"/>
          </a:xfrm>
          <a:prstGeom prst="rect">
            <a:avLst/>
          </a:prstGeom>
          <a:noFill/>
        </p:spPr>
        <p:txBody>
          <a:bodyPr wrap="square" lIns="68607" tIns="34304" rIns="68607" bIns="34304" rtlCol="0">
            <a:spAutoFit/>
          </a:bodyPr>
          <a:lstStyle/>
          <a:p>
            <a:r>
              <a:rPr lang="it-IT" b="1" u="sng" cap="small" dirty="0">
                <a:solidFill>
                  <a:srgbClr val="005677"/>
                </a:solidFill>
                <a:latin typeface="Calibri"/>
              </a:rPr>
              <a:t>ES.</a:t>
            </a:r>
          </a:p>
        </p:txBody>
      </p:sp>
      <p:sp>
        <p:nvSpPr>
          <p:cNvPr id="18" name="Rettangolo 17">
            <a:extLst>
              <a:ext uri="{FF2B5EF4-FFF2-40B4-BE49-F238E27FC236}">
                <a16:creationId xmlns:a16="http://schemas.microsoft.com/office/drawing/2014/main" xmlns="" id="{11C6C2B3-CDD0-204F-93E5-9B99B9D49F8E}"/>
              </a:ext>
            </a:extLst>
          </p:cNvPr>
          <p:cNvSpPr/>
          <p:nvPr/>
        </p:nvSpPr>
        <p:spPr>
          <a:xfrm>
            <a:off x="7028666" y="647262"/>
            <a:ext cx="1522119" cy="338872"/>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nchor="ctr"/>
          <a:lstStyle/>
          <a:p>
            <a:pPr algn="ctr"/>
            <a:endParaRPr lang="it-IT" b="1" cap="small" dirty="0">
              <a:solidFill>
                <a:srgbClr val="FF0000"/>
              </a:solidFill>
            </a:endParaRPr>
          </a:p>
          <a:p>
            <a:pPr algn="ctr"/>
            <a:r>
              <a:rPr lang="it-IT" b="1" cap="small" dirty="0">
                <a:solidFill>
                  <a:srgbClr val="005677"/>
                </a:solidFill>
              </a:rPr>
              <a:t>circ. n. 4/2024</a:t>
            </a:r>
          </a:p>
          <a:p>
            <a:pPr algn="ctr"/>
            <a:endParaRPr lang="it-IT" dirty="0"/>
          </a:p>
        </p:txBody>
      </p:sp>
    </p:spTree>
    <p:extLst>
      <p:ext uri="{BB962C8B-B14F-4D97-AF65-F5344CB8AC3E}">
        <p14:creationId xmlns:p14="http://schemas.microsoft.com/office/powerpoint/2010/main" val="2282046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requisiti per il rilascio della patente</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25</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9" name="Diagramma 8">
            <a:extLst>
              <a:ext uri="{FF2B5EF4-FFF2-40B4-BE49-F238E27FC236}">
                <a16:creationId xmlns:a16="http://schemas.microsoft.com/office/drawing/2014/main" xmlns="" id="{23349DA9-5056-5510-4225-E05B95931932}"/>
              </a:ext>
            </a:extLst>
          </p:cNvPr>
          <p:cNvGraphicFramePr/>
          <p:nvPr>
            <p:extLst>
              <p:ext uri="{D42A27DB-BD31-4B8C-83A1-F6EECF244321}">
                <p14:modId xmlns:p14="http://schemas.microsoft.com/office/powerpoint/2010/main" val="3706458903"/>
              </p:ext>
            </p:extLst>
          </p:nvPr>
        </p:nvGraphicFramePr>
        <p:xfrm>
          <a:off x="421975" y="1355726"/>
          <a:ext cx="8006354"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ttangolo 11">
            <a:extLst>
              <a:ext uri="{FF2B5EF4-FFF2-40B4-BE49-F238E27FC236}">
                <a16:creationId xmlns:a16="http://schemas.microsoft.com/office/drawing/2014/main" xmlns="" id="{F43549B4-74A8-D160-A39B-5B22375C5D10}"/>
              </a:ext>
            </a:extLst>
          </p:cNvPr>
          <p:cNvSpPr/>
          <p:nvPr/>
        </p:nvSpPr>
        <p:spPr>
          <a:xfrm>
            <a:off x="6855182" y="711200"/>
            <a:ext cx="1522119" cy="338872"/>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nchor="ctr"/>
          <a:lstStyle/>
          <a:p>
            <a:pPr algn="ctr"/>
            <a:endParaRPr lang="it-IT" b="1" cap="small" dirty="0">
              <a:solidFill>
                <a:srgbClr val="FF0000"/>
              </a:solidFill>
            </a:endParaRPr>
          </a:p>
          <a:p>
            <a:pPr algn="ctr"/>
            <a:r>
              <a:rPr lang="it-IT" b="1" cap="small" dirty="0">
                <a:solidFill>
                  <a:srgbClr val="005677"/>
                </a:solidFill>
              </a:rPr>
              <a:t>circ. n. 4/2024</a:t>
            </a:r>
          </a:p>
          <a:p>
            <a:pPr algn="ctr"/>
            <a:endParaRPr lang="it-IT" dirty="0"/>
          </a:p>
        </p:txBody>
      </p:sp>
    </p:spTree>
    <p:extLst>
      <p:ext uri="{BB962C8B-B14F-4D97-AF65-F5344CB8AC3E}">
        <p14:creationId xmlns:p14="http://schemas.microsoft.com/office/powerpoint/2010/main" val="623605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a:solidFill>
                  <a:srgbClr val="103676"/>
                </a:solidFill>
              </a:rPr>
              <a:t>requisiti per il rilascio della patente</a:t>
            </a:r>
            <a:endParaRPr lang="it-IT" u="sng"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26</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8D2479DE-B952-1EC5-BB8F-5DEDF140855F}"/>
              </a:ext>
            </a:extLst>
          </p:cNvPr>
          <p:cNvGraphicFramePr/>
          <p:nvPr/>
        </p:nvGraphicFramePr>
        <p:xfrm>
          <a:off x="599268" y="1584325"/>
          <a:ext cx="8006353" cy="1600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ma 11">
            <a:extLst>
              <a:ext uri="{FF2B5EF4-FFF2-40B4-BE49-F238E27FC236}">
                <a16:creationId xmlns:a16="http://schemas.microsoft.com/office/drawing/2014/main" xmlns="" id="{348F18F3-85A6-9572-135B-4AE2E2BE9AE4}"/>
              </a:ext>
            </a:extLst>
          </p:cNvPr>
          <p:cNvGraphicFramePr/>
          <p:nvPr/>
        </p:nvGraphicFramePr>
        <p:xfrm>
          <a:off x="829376" y="1020459"/>
          <a:ext cx="7458392" cy="21565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CasellaDiTesto 13">
            <a:extLst>
              <a:ext uri="{FF2B5EF4-FFF2-40B4-BE49-F238E27FC236}">
                <a16:creationId xmlns:a16="http://schemas.microsoft.com/office/drawing/2014/main" xmlns="" id="{D9021859-E768-35B8-DFDB-340D44E40133}"/>
              </a:ext>
            </a:extLst>
          </p:cNvPr>
          <p:cNvSpPr txBox="1"/>
          <p:nvPr/>
        </p:nvSpPr>
        <p:spPr>
          <a:xfrm>
            <a:off x="995017" y="1297517"/>
            <a:ext cx="304424" cy="346340"/>
          </a:xfrm>
          <a:prstGeom prst="rect">
            <a:avLst/>
          </a:prstGeom>
          <a:noFill/>
        </p:spPr>
        <p:txBody>
          <a:bodyPr wrap="square" lIns="68607" tIns="34304" rIns="68607" bIns="34304" rtlCol="0">
            <a:spAutoFit/>
          </a:bodyPr>
          <a:lstStyle/>
          <a:p>
            <a:r>
              <a:rPr lang="it-IT" dirty="0"/>
              <a:t>A</a:t>
            </a:r>
          </a:p>
        </p:txBody>
      </p:sp>
      <p:sp>
        <p:nvSpPr>
          <p:cNvPr id="17" name="CasellaDiTesto 16">
            <a:extLst>
              <a:ext uri="{FF2B5EF4-FFF2-40B4-BE49-F238E27FC236}">
                <a16:creationId xmlns:a16="http://schemas.microsoft.com/office/drawing/2014/main" xmlns="" id="{D756D146-3CA9-85CA-7BC8-B446F0DF8067}"/>
              </a:ext>
            </a:extLst>
          </p:cNvPr>
          <p:cNvSpPr txBox="1"/>
          <p:nvPr/>
        </p:nvSpPr>
        <p:spPr>
          <a:xfrm>
            <a:off x="1161498" y="1939675"/>
            <a:ext cx="304424" cy="346340"/>
          </a:xfrm>
          <a:prstGeom prst="rect">
            <a:avLst/>
          </a:prstGeom>
          <a:noFill/>
        </p:spPr>
        <p:txBody>
          <a:bodyPr wrap="square" lIns="68607" tIns="34304" rIns="68607" bIns="34304" rtlCol="0">
            <a:spAutoFit/>
          </a:bodyPr>
          <a:lstStyle/>
          <a:p>
            <a:r>
              <a:rPr lang="it-IT" dirty="0"/>
              <a:t>C</a:t>
            </a:r>
          </a:p>
        </p:txBody>
      </p:sp>
      <p:sp>
        <p:nvSpPr>
          <p:cNvPr id="19" name="CasellaDiTesto 18">
            <a:extLst>
              <a:ext uri="{FF2B5EF4-FFF2-40B4-BE49-F238E27FC236}">
                <a16:creationId xmlns:a16="http://schemas.microsoft.com/office/drawing/2014/main" xmlns="" id="{11336714-69A3-2B01-494C-B2952E304C47}"/>
              </a:ext>
            </a:extLst>
          </p:cNvPr>
          <p:cNvSpPr txBox="1"/>
          <p:nvPr/>
        </p:nvSpPr>
        <p:spPr>
          <a:xfrm>
            <a:off x="985504" y="2581833"/>
            <a:ext cx="304424" cy="346340"/>
          </a:xfrm>
          <a:prstGeom prst="rect">
            <a:avLst/>
          </a:prstGeom>
          <a:noFill/>
        </p:spPr>
        <p:txBody>
          <a:bodyPr wrap="square" lIns="68607" tIns="34304" rIns="68607" bIns="34304" rtlCol="0">
            <a:spAutoFit/>
          </a:bodyPr>
          <a:lstStyle/>
          <a:p>
            <a:r>
              <a:rPr lang="it-IT" dirty="0"/>
              <a:t>E</a:t>
            </a:r>
          </a:p>
        </p:txBody>
      </p:sp>
      <p:sp>
        <p:nvSpPr>
          <p:cNvPr id="4" name="CasellaDiTesto 3">
            <a:extLst>
              <a:ext uri="{FF2B5EF4-FFF2-40B4-BE49-F238E27FC236}">
                <a16:creationId xmlns:a16="http://schemas.microsoft.com/office/drawing/2014/main" xmlns="" id="{993F61CF-A3D0-B457-6EF7-BC622C0C43A7}"/>
              </a:ext>
            </a:extLst>
          </p:cNvPr>
          <p:cNvSpPr txBox="1"/>
          <p:nvPr/>
        </p:nvSpPr>
        <p:spPr>
          <a:xfrm>
            <a:off x="704020" y="3471805"/>
            <a:ext cx="7583748" cy="561808"/>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600" b="1" cap="small" dirty="0">
                <a:solidFill>
                  <a:srgbClr val="1F497D"/>
                </a:solidFill>
                <a:latin typeface="Calibri"/>
              </a:rPr>
              <a:t>il possesso di tali requisiti è attestato mediante autocertificazione </a:t>
            </a:r>
          </a:p>
          <a:p>
            <a:pPr algn="ctr"/>
            <a:r>
              <a:rPr lang="it-IT" sz="1600" b="1" cap="small" dirty="0">
                <a:solidFill>
                  <a:srgbClr val="1F497D"/>
                </a:solidFill>
                <a:latin typeface="Calibri"/>
              </a:rPr>
              <a:t>ai sensi dell’art. 46 del dpr n. 445/2000</a:t>
            </a:r>
          </a:p>
        </p:txBody>
      </p:sp>
    </p:spTree>
    <p:extLst>
      <p:ext uri="{BB962C8B-B14F-4D97-AF65-F5344CB8AC3E}">
        <p14:creationId xmlns:p14="http://schemas.microsoft.com/office/powerpoint/2010/main" val="198828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requisiti per il rilascio della patente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27</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8D2479DE-B952-1EC5-BB8F-5DEDF140855F}"/>
              </a:ext>
            </a:extLst>
          </p:cNvPr>
          <p:cNvGraphicFramePr/>
          <p:nvPr/>
        </p:nvGraphicFramePr>
        <p:xfrm>
          <a:off x="599268" y="1584325"/>
          <a:ext cx="8006353" cy="1600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ma 11">
            <a:extLst>
              <a:ext uri="{FF2B5EF4-FFF2-40B4-BE49-F238E27FC236}">
                <a16:creationId xmlns:a16="http://schemas.microsoft.com/office/drawing/2014/main" xmlns="" id="{348F18F3-85A6-9572-135B-4AE2E2BE9AE4}"/>
              </a:ext>
            </a:extLst>
          </p:cNvPr>
          <p:cNvGraphicFramePr/>
          <p:nvPr/>
        </p:nvGraphicFramePr>
        <p:xfrm>
          <a:off x="842803" y="1028494"/>
          <a:ext cx="7735961" cy="21565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6" name="CasellaDiTesto 15">
            <a:extLst>
              <a:ext uri="{FF2B5EF4-FFF2-40B4-BE49-F238E27FC236}">
                <a16:creationId xmlns:a16="http://schemas.microsoft.com/office/drawing/2014/main" xmlns="" id="{3017BBE7-36DA-1020-B844-3B3E2A59F99B}"/>
              </a:ext>
            </a:extLst>
          </p:cNvPr>
          <p:cNvSpPr txBox="1"/>
          <p:nvPr/>
        </p:nvSpPr>
        <p:spPr>
          <a:xfrm>
            <a:off x="995017" y="1286665"/>
            <a:ext cx="304424" cy="346340"/>
          </a:xfrm>
          <a:prstGeom prst="rect">
            <a:avLst/>
          </a:prstGeom>
          <a:noFill/>
        </p:spPr>
        <p:txBody>
          <a:bodyPr wrap="square" lIns="68607" tIns="34304" rIns="68607" bIns="34304" rtlCol="0">
            <a:spAutoFit/>
          </a:bodyPr>
          <a:lstStyle/>
          <a:p>
            <a:r>
              <a:rPr lang="it-IT" dirty="0"/>
              <a:t>B</a:t>
            </a:r>
          </a:p>
        </p:txBody>
      </p:sp>
      <p:sp>
        <p:nvSpPr>
          <p:cNvPr id="18" name="CasellaDiTesto 17">
            <a:extLst>
              <a:ext uri="{FF2B5EF4-FFF2-40B4-BE49-F238E27FC236}">
                <a16:creationId xmlns:a16="http://schemas.microsoft.com/office/drawing/2014/main" xmlns="" id="{947C9396-6858-1B47-BACC-9820E2EFB696}"/>
              </a:ext>
            </a:extLst>
          </p:cNvPr>
          <p:cNvSpPr txBox="1"/>
          <p:nvPr/>
        </p:nvSpPr>
        <p:spPr>
          <a:xfrm>
            <a:off x="1147228" y="1953658"/>
            <a:ext cx="304424" cy="346340"/>
          </a:xfrm>
          <a:prstGeom prst="rect">
            <a:avLst/>
          </a:prstGeom>
          <a:noFill/>
        </p:spPr>
        <p:txBody>
          <a:bodyPr wrap="square" lIns="68607" tIns="34304" rIns="68607" bIns="34304" rtlCol="0">
            <a:spAutoFit/>
          </a:bodyPr>
          <a:lstStyle/>
          <a:p>
            <a:r>
              <a:rPr lang="it-IT" dirty="0"/>
              <a:t>D</a:t>
            </a:r>
          </a:p>
        </p:txBody>
      </p:sp>
      <p:sp>
        <p:nvSpPr>
          <p:cNvPr id="20" name="CasellaDiTesto 19">
            <a:extLst>
              <a:ext uri="{FF2B5EF4-FFF2-40B4-BE49-F238E27FC236}">
                <a16:creationId xmlns:a16="http://schemas.microsoft.com/office/drawing/2014/main" xmlns="" id="{1BAF763B-B8D3-7D3D-4AEB-6FCF62C75869}"/>
              </a:ext>
            </a:extLst>
          </p:cNvPr>
          <p:cNvSpPr txBox="1"/>
          <p:nvPr/>
        </p:nvSpPr>
        <p:spPr>
          <a:xfrm>
            <a:off x="995017" y="2620651"/>
            <a:ext cx="304424" cy="346340"/>
          </a:xfrm>
          <a:prstGeom prst="rect">
            <a:avLst/>
          </a:prstGeom>
          <a:noFill/>
        </p:spPr>
        <p:txBody>
          <a:bodyPr wrap="square" lIns="68607" tIns="34304" rIns="68607" bIns="34304" rtlCol="0">
            <a:spAutoFit/>
          </a:bodyPr>
          <a:lstStyle/>
          <a:p>
            <a:r>
              <a:rPr lang="it-IT" dirty="0"/>
              <a:t>F</a:t>
            </a:r>
          </a:p>
        </p:txBody>
      </p:sp>
      <p:sp>
        <p:nvSpPr>
          <p:cNvPr id="4" name="CasellaDiTesto 3">
            <a:extLst>
              <a:ext uri="{FF2B5EF4-FFF2-40B4-BE49-F238E27FC236}">
                <a16:creationId xmlns:a16="http://schemas.microsoft.com/office/drawing/2014/main" xmlns="" id="{A343D255-CFB6-8632-E057-AAD78FB9AB99}"/>
              </a:ext>
            </a:extLst>
          </p:cNvPr>
          <p:cNvSpPr txBox="1"/>
          <p:nvPr/>
        </p:nvSpPr>
        <p:spPr>
          <a:xfrm>
            <a:off x="684545" y="3416721"/>
            <a:ext cx="7835795" cy="561808"/>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600" b="1" cap="small" dirty="0">
                <a:solidFill>
                  <a:srgbClr val="1F497D"/>
                </a:solidFill>
                <a:latin typeface="Calibri"/>
              </a:rPr>
              <a:t>il possesso di tali requisiti è attestato mediante dichiarazioni sostitutive dell’atto di notorietà, ai sensi dell’art. 47 del DPR n. 445/2000</a:t>
            </a:r>
          </a:p>
        </p:txBody>
      </p:sp>
    </p:spTree>
    <p:extLst>
      <p:ext uri="{BB962C8B-B14F-4D97-AF65-F5344CB8AC3E}">
        <p14:creationId xmlns:p14="http://schemas.microsoft.com/office/powerpoint/2010/main" val="1618418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requisiti per il rilascio della patente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28</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4" name="Diagramma 13">
            <a:extLst>
              <a:ext uri="{FF2B5EF4-FFF2-40B4-BE49-F238E27FC236}">
                <a16:creationId xmlns:a16="http://schemas.microsoft.com/office/drawing/2014/main" xmlns="" id="{A3CDD8B8-F267-7ED1-26FC-901499061363}"/>
              </a:ext>
            </a:extLst>
          </p:cNvPr>
          <p:cNvGraphicFramePr/>
          <p:nvPr>
            <p:extLst>
              <p:ext uri="{D42A27DB-BD31-4B8C-83A1-F6EECF244321}">
                <p14:modId xmlns:p14="http://schemas.microsoft.com/office/powerpoint/2010/main" val="922811475"/>
              </p:ext>
            </p:extLst>
          </p:nvPr>
        </p:nvGraphicFramePr>
        <p:xfrm>
          <a:off x="474299" y="1584325"/>
          <a:ext cx="8055216" cy="1600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2509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6071994" cy="323165"/>
          </a:xfrm>
        </p:spPr>
        <p:txBody>
          <a:bodyPr>
            <a:normAutofit/>
          </a:bodyPr>
          <a:lstStyle/>
          <a:p>
            <a:pPr algn="l"/>
            <a:r>
              <a:rPr lang="it-IT" u="sng" cap="small" dirty="0">
                <a:solidFill>
                  <a:srgbClr val="103676"/>
                </a:solidFill>
              </a:rPr>
              <a:t>come si presenta la domanda</a:t>
            </a:r>
            <a:r>
              <a:rPr lang="it-IT" cap="small" dirty="0">
                <a:solidFill>
                  <a:srgbClr val="103676"/>
                </a:solidFill>
              </a:rPr>
              <a:t>?       </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29</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Diagramma 3">
            <a:extLst>
              <a:ext uri="{FF2B5EF4-FFF2-40B4-BE49-F238E27FC236}">
                <a16:creationId xmlns:a16="http://schemas.microsoft.com/office/drawing/2014/main" xmlns="" id="{A9808B0C-AF04-41E2-D047-7E3BF9ACD806}"/>
              </a:ext>
            </a:extLst>
          </p:cNvPr>
          <p:cNvGraphicFramePr/>
          <p:nvPr/>
        </p:nvGraphicFramePr>
        <p:xfrm>
          <a:off x="667759" y="1129639"/>
          <a:ext cx="7916822" cy="264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xmlns="" id="{6A12700E-FC64-A949-D9FF-3866057CDA3E}"/>
              </a:ext>
            </a:extLst>
          </p:cNvPr>
          <p:cNvSpPr txBox="1"/>
          <p:nvPr/>
        </p:nvSpPr>
        <p:spPr>
          <a:xfrm>
            <a:off x="667760" y="4109105"/>
            <a:ext cx="7937861" cy="500177"/>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400" b="1" i="1" cap="small" dirty="0">
                <a:solidFill>
                  <a:srgbClr val="1F497D"/>
                </a:solidFill>
                <a:latin typeface="Calibri"/>
              </a:rPr>
              <a:t>nelle more del rilascio della patente è comunque consentito lo svolgimento delle attività, salvo diversa comunicazione notificata dall’INL</a:t>
            </a:r>
          </a:p>
        </p:txBody>
      </p:sp>
    </p:spTree>
    <p:extLst>
      <p:ext uri="{BB962C8B-B14F-4D97-AF65-F5344CB8AC3E}">
        <p14:creationId xmlns:p14="http://schemas.microsoft.com/office/powerpoint/2010/main" val="1387010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CAMPO DI APPLICAZIONE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extLst>
              <p:ext uri="{D42A27DB-BD31-4B8C-83A1-F6EECF244321}">
                <p14:modId xmlns:p14="http://schemas.microsoft.com/office/powerpoint/2010/main" val="2180387084"/>
              </p:ext>
            </p:extLst>
          </p:nvPr>
        </p:nvGraphicFramePr>
        <p:xfrm>
          <a:off x="457200" y="1127125"/>
          <a:ext cx="8196509" cy="685800"/>
        </p:xfrm>
        <a:graphic>
          <a:graphicData uri="http://schemas.openxmlformats.org/drawingml/2006/table">
            <a:tbl>
              <a:tblPr firstRow="1" bandRow="1">
                <a:tableStyleId>{5C22544A-7EE6-4342-B048-85BDC9FD1C3A}</a:tableStyleId>
              </a:tblPr>
              <a:tblGrid>
                <a:gridCol w="8196509">
                  <a:extLst>
                    <a:ext uri="{9D8B030D-6E8A-4147-A177-3AD203B41FA5}">
                      <a16:colId xmlns:a16="http://schemas.microsoft.com/office/drawing/2014/main" xmlns="" val="951336313"/>
                    </a:ext>
                  </a:extLst>
                </a:gridCol>
              </a:tblGrid>
              <a:tr h="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DAL 1 OTTOBRE POSSESSO DELLA PATENTE PER IMPRESE E LAVORATORI AUTONOMI CHE OPERANO NEI CANTIERI TEMPORANEI O MOBILI, DI CUI ALL’ART. 89, COMMA 1, LETT. A) DEL DLGS 81/2008 </a:t>
                      </a:r>
                      <a:r>
                        <a:rPr lang="it-IT" sz="1100" b="1" cap="small" baseline="0" dirty="0">
                          <a:solidFill>
                            <a:schemeClr val="tx2"/>
                          </a:solidFill>
                          <a:latin typeface="+mn-lt"/>
                          <a:ea typeface="+mn-ea"/>
                          <a:cs typeface="+mn-cs"/>
                        </a:rPr>
                        <a:t>(“</a:t>
                      </a:r>
                      <a:r>
                        <a:rPr lang="it-IT" sz="1100" b="1" i="1" cap="small" baseline="0" dirty="0">
                          <a:solidFill>
                            <a:schemeClr val="tx2"/>
                          </a:solidFill>
                          <a:latin typeface="+mn-lt"/>
                          <a:ea typeface="+mn-ea"/>
                          <a:cs typeface="+mn-cs"/>
                        </a:rPr>
                        <a:t>QUALUNQUE LUOGO IN CUI SI EFFETTUANO LAVORI EDILI O DI INGEGNERIA CIVILE IL CUI ELENCO È RIPORTATO NELL'ALLEGATO X</a:t>
                      </a:r>
                      <a:r>
                        <a:rPr lang="it-IT" sz="1100" b="1" cap="small" baseline="0" dirty="0">
                          <a:solidFill>
                            <a:schemeClr val="tx2"/>
                          </a:solidFill>
                          <a:latin typeface="+mn-lt"/>
                          <a:ea typeface="+mn-ea"/>
                          <a:cs typeface="+mn-cs"/>
                        </a:rPr>
                        <a:t>”)</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extLst>
              <p:ext uri="{D42A27DB-BD31-4B8C-83A1-F6EECF244321}">
                <p14:modId xmlns:p14="http://schemas.microsoft.com/office/powerpoint/2010/main" val="747617877"/>
              </p:ext>
            </p:extLst>
          </p:nvPr>
        </p:nvGraphicFramePr>
        <p:xfrm>
          <a:off x="443780" y="3001645"/>
          <a:ext cx="8153400" cy="944880"/>
        </p:xfrm>
        <a:graphic>
          <a:graphicData uri="http://schemas.openxmlformats.org/drawingml/2006/table">
            <a:tbl>
              <a:tblPr firstRow="1" bandRow="1">
                <a:tableStyleId>{5C22544A-7EE6-4342-B048-85BDC9FD1C3A}</a:tableStyleId>
              </a:tblPr>
              <a:tblGrid>
                <a:gridCol w="8153400">
                  <a:extLst>
                    <a:ext uri="{9D8B030D-6E8A-4147-A177-3AD203B41FA5}">
                      <a16:colId xmlns:a16="http://schemas.microsoft.com/office/drawing/2014/main" xmlns="" val="951336313"/>
                    </a:ext>
                  </a:extLst>
                </a:gridCol>
              </a:tblGrid>
              <a:tr h="762000">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ESCLUSIONE PATENTE PER </a:t>
                      </a:r>
                      <a:r>
                        <a:rPr lang="it-IT" sz="1400" b="1" i="1" cap="small" baseline="0" dirty="0">
                          <a:solidFill>
                            <a:schemeClr val="tx2"/>
                          </a:solidFill>
                          <a:latin typeface="+mn-lt"/>
                          <a:ea typeface="+mn-ea"/>
                          <a:cs typeface="+mn-cs"/>
                        </a:rPr>
                        <a:t>IMPRESE  IN POSSESSO DI ATTESTAZIONE DI QUALIFICAZIONE SOA IN CLASSIFICA PARI O SUPERIORE ALLA III A PRESCINDERE DALLA CATEGORIA DI APPARTENENZA (CIRC. INL N. 4/2024)</a:t>
                      </a:r>
                    </a:p>
                    <a:p>
                      <a:pPr marL="0" marR="0" lvl="0" indent="0" algn="ctr" defTabSz="919163"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 E PER COLORO CHE EFFETTUANO </a:t>
                      </a:r>
                      <a:r>
                        <a:rPr lang="it-IT" sz="1400" b="1" i="1" cap="small" baseline="0" dirty="0">
                          <a:solidFill>
                            <a:schemeClr val="tx2"/>
                          </a:solidFill>
                          <a:latin typeface="+mn-lt"/>
                          <a:ea typeface="+mn-ea"/>
                          <a:cs typeface="+mn-cs"/>
                        </a:rPr>
                        <a:t>MERE FORNITURE O PRESTAZIONI DI NATURA INTELLETTUALE (CIRC. INL N. 4/2024: AD ESEMPIO INGEGNERI, ARCHITETTI, GEOMETRI ECC.)</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4" name="Tabella 3">
            <a:extLst>
              <a:ext uri="{FF2B5EF4-FFF2-40B4-BE49-F238E27FC236}">
                <a16:creationId xmlns:a16="http://schemas.microsoft.com/office/drawing/2014/main" xmlns="" id="{5BED3890-7149-4DCF-E926-73305714ED6B}"/>
              </a:ext>
            </a:extLst>
          </p:cNvPr>
          <p:cNvGraphicFramePr>
            <a:graphicFrameLocks noGrp="1"/>
          </p:cNvGraphicFramePr>
          <p:nvPr>
            <p:extLst>
              <p:ext uri="{D42A27DB-BD31-4B8C-83A1-F6EECF244321}">
                <p14:modId xmlns:p14="http://schemas.microsoft.com/office/powerpoint/2010/main" val="756269025"/>
              </p:ext>
            </p:extLst>
          </p:nvPr>
        </p:nvGraphicFramePr>
        <p:xfrm>
          <a:off x="457200" y="4114165"/>
          <a:ext cx="8153400" cy="518160"/>
        </p:xfrm>
        <a:graphic>
          <a:graphicData uri="http://schemas.openxmlformats.org/drawingml/2006/table">
            <a:tbl>
              <a:tblPr firstRow="1" bandRow="1">
                <a:tableStyleId>{5C22544A-7EE6-4342-B048-85BDC9FD1C3A}</a:tableStyleId>
              </a:tblPr>
              <a:tblGrid>
                <a:gridCol w="8153400">
                  <a:extLst>
                    <a:ext uri="{9D8B030D-6E8A-4147-A177-3AD203B41FA5}">
                      <a16:colId xmlns:a16="http://schemas.microsoft.com/office/drawing/2014/main" xmlns="" val="951336313"/>
                    </a:ext>
                  </a:extLst>
                </a:gridCol>
              </a:tblGrid>
              <a:tr h="0">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DOCUMENTO EQUIVALENTE PER IMPRESE O LAVORATORI AUTONOMI STABILITI IN UNO STATO MEMBRO DELL’UNIONE EUROPEA O IN STATO NON APPARTENENTE ALL’UNIONE EUROPEA</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5" name="Tabella 4">
            <a:extLst>
              <a:ext uri="{FF2B5EF4-FFF2-40B4-BE49-F238E27FC236}">
                <a16:creationId xmlns:a16="http://schemas.microsoft.com/office/drawing/2014/main" xmlns="" id="{6156A190-6239-85B2-381D-E334D265FDE0}"/>
              </a:ext>
            </a:extLst>
          </p:cNvPr>
          <p:cNvGraphicFramePr>
            <a:graphicFrameLocks noGrp="1"/>
          </p:cNvGraphicFramePr>
          <p:nvPr>
            <p:extLst>
              <p:ext uri="{D42A27DB-BD31-4B8C-83A1-F6EECF244321}">
                <p14:modId xmlns:p14="http://schemas.microsoft.com/office/powerpoint/2010/main" val="1821036379"/>
              </p:ext>
            </p:extLst>
          </p:nvPr>
        </p:nvGraphicFramePr>
        <p:xfrm>
          <a:off x="457200" y="1995805"/>
          <a:ext cx="8196509" cy="731520"/>
        </p:xfrm>
        <a:graphic>
          <a:graphicData uri="http://schemas.openxmlformats.org/drawingml/2006/table">
            <a:tbl>
              <a:tblPr firstRow="1" bandRow="1">
                <a:tableStyleId>{5C22544A-7EE6-4342-B048-85BDC9FD1C3A}</a:tableStyleId>
              </a:tblPr>
              <a:tblGrid>
                <a:gridCol w="8196509">
                  <a:extLst>
                    <a:ext uri="{9D8B030D-6E8A-4147-A177-3AD203B41FA5}">
                      <a16:colId xmlns:a16="http://schemas.microsoft.com/office/drawing/2014/main" xmlns="" val="951336313"/>
                    </a:ext>
                  </a:extLst>
                </a:gridCol>
              </a:tblGrid>
              <a:tr h="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400" b="1" i="1" cap="small" baseline="0" dirty="0">
                          <a:solidFill>
                            <a:schemeClr val="tx2"/>
                          </a:solidFill>
                          <a:latin typeface="+mn-lt"/>
                          <a:ea typeface="+mn-ea"/>
                          <a:cs typeface="+mn-cs"/>
                        </a:rPr>
                        <a:t>SOGGETTI TENUTI AL POSSESSO DELLA PATENTE SONO LE IMPRESE – NON NECESSARIAMENTE QUALIFICABILI COME IMPRESE EDILI – E I LAVORATORI AUTONOMI (COMPRESE LE IMPRESE INDIVIDUALI SENZA LAVORATORI) CHE OPERANO «FISICAMENTE» NEI CANTIERI (CIRC. INL N. 4/2024)</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6" name="object 6">
            <a:extLst>
              <a:ext uri="{FF2B5EF4-FFF2-40B4-BE49-F238E27FC236}">
                <a16:creationId xmlns:a16="http://schemas.microsoft.com/office/drawing/2014/main" xmlns="" id="{D5F4A808-2245-6212-F864-CC2927B32F47}"/>
              </a:ext>
            </a:extLst>
          </p:cNvPr>
          <p:cNvSpPr/>
          <p:nvPr/>
        </p:nvSpPr>
        <p:spPr>
          <a:xfrm>
            <a:off x="340363" y="14605"/>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endParaRPr sz="1600" b="1" dirty="0">
              <a:solidFill>
                <a:srgbClr val="FFFFFF"/>
              </a:solidFill>
              <a:cs typeface="Tahoma"/>
            </a:endParaRPr>
          </a:p>
        </p:txBody>
      </p:sp>
    </p:spTree>
    <p:extLst>
      <p:ext uri="{BB962C8B-B14F-4D97-AF65-F5344CB8AC3E}">
        <p14:creationId xmlns:p14="http://schemas.microsoft.com/office/powerpoint/2010/main" val="3417490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come si presenta la domanda</a:t>
            </a:r>
            <a:r>
              <a:rPr lang="it-IT" cap="small" dirty="0">
                <a:solidFill>
                  <a:srgbClr val="103676"/>
                </a:solidFill>
              </a:rPr>
              <a:t>?</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30</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Diagramma 3">
            <a:extLst>
              <a:ext uri="{FF2B5EF4-FFF2-40B4-BE49-F238E27FC236}">
                <a16:creationId xmlns:a16="http://schemas.microsoft.com/office/drawing/2014/main" xmlns="" id="{A9808B0C-AF04-41E2-D047-7E3BF9ACD806}"/>
              </a:ext>
            </a:extLst>
          </p:cNvPr>
          <p:cNvGraphicFramePr/>
          <p:nvPr/>
        </p:nvGraphicFramePr>
        <p:xfrm>
          <a:off x="667759" y="1452475"/>
          <a:ext cx="7924433" cy="2054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xmlns="" id="{6A12700E-FC64-A949-D9FF-3866057CDA3E}"/>
              </a:ext>
            </a:extLst>
          </p:cNvPr>
          <p:cNvSpPr txBox="1"/>
          <p:nvPr/>
        </p:nvSpPr>
        <p:spPr>
          <a:xfrm>
            <a:off x="704020" y="3870326"/>
            <a:ext cx="7888172" cy="807948"/>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200" b="1" i="1" cap="small" dirty="0">
                <a:solidFill>
                  <a:srgbClr val="1F497D"/>
                </a:solidFill>
                <a:latin typeface="Calibri"/>
              </a:rPr>
              <a:t>SE NON IN POSSESSO DEL DOCUMENTO EQUIVALENTE, </a:t>
            </a:r>
          </a:p>
          <a:p>
            <a:pPr algn="ctr"/>
            <a:r>
              <a:rPr lang="it-IT" sz="1200" b="1" i="1" cap="small" dirty="0">
                <a:solidFill>
                  <a:srgbClr val="1F497D"/>
                </a:solidFill>
                <a:latin typeface="Calibri"/>
              </a:rPr>
              <a:t>SARANNO TENUTI A PRESENTARE LA DOMANDA AI SENSI DEL COMMA 1, </a:t>
            </a:r>
            <a:r>
              <a:rPr lang="it-IT" sz="1200" b="1" i="1" cap="small" dirty="0">
                <a:solidFill>
                  <a:srgbClr val="002060"/>
                </a:solidFill>
                <a:latin typeface="Calibri"/>
              </a:rPr>
              <a:t>dichiarando (per imprese UE) il possesso di documenti equivalenti quali ad esempio modello A1 anziché del DURC e (per le imprese extra </a:t>
            </a:r>
            <a:r>
              <a:rPr lang="it-IT" sz="1200" b="1" i="1" cap="small" dirty="0" err="1">
                <a:solidFill>
                  <a:srgbClr val="002060"/>
                </a:solidFill>
                <a:latin typeface="Calibri"/>
              </a:rPr>
              <a:t>ue</a:t>
            </a:r>
            <a:r>
              <a:rPr lang="it-IT" sz="1200" b="1" i="1" cap="small" dirty="0">
                <a:solidFill>
                  <a:srgbClr val="002060"/>
                </a:solidFill>
                <a:latin typeface="Calibri"/>
              </a:rPr>
              <a:t>) il possesso degli stessi documenti richiesti alle imprese e ai lavoratori autonomi italiani (circ. n. 4/2024)</a:t>
            </a:r>
            <a:endParaRPr lang="it-IT" sz="1400" b="1" i="1" cap="small" dirty="0">
              <a:solidFill>
                <a:srgbClr val="002060"/>
              </a:solidFill>
              <a:latin typeface="Calibri"/>
            </a:endParaRPr>
          </a:p>
        </p:txBody>
      </p:sp>
      <p:sp>
        <p:nvSpPr>
          <p:cNvPr id="5" name="Ovale 4">
            <a:extLst>
              <a:ext uri="{FF2B5EF4-FFF2-40B4-BE49-F238E27FC236}">
                <a16:creationId xmlns:a16="http://schemas.microsoft.com/office/drawing/2014/main" xmlns="" id="{443F7FDF-AE27-0930-CE2A-0776B2FE7402}"/>
              </a:ext>
            </a:extLst>
          </p:cNvPr>
          <p:cNvSpPr/>
          <p:nvPr/>
        </p:nvSpPr>
        <p:spPr>
          <a:xfrm>
            <a:off x="6265363" y="76200"/>
            <a:ext cx="2755545" cy="1279525"/>
          </a:xfrm>
          <a:prstGeom prst="ellipse">
            <a:avLst/>
          </a:prstGeom>
        </p:spPr>
        <p:style>
          <a:lnRef idx="2">
            <a:schemeClr val="accent3"/>
          </a:lnRef>
          <a:fillRef idx="1">
            <a:schemeClr val="lt1"/>
          </a:fillRef>
          <a:effectRef idx="0">
            <a:schemeClr val="accent3"/>
          </a:effectRef>
          <a:fontRef idx="minor">
            <a:schemeClr val="dk1"/>
          </a:fontRef>
        </p:style>
        <p:txBody>
          <a:bodyPr wrap="square" lIns="0" tIns="0" rIns="0" bIns="0" rtlCol="0" anchor="ctr"/>
          <a:lstStyle/>
          <a:p>
            <a:pPr algn="ctr"/>
            <a:r>
              <a:rPr lang="it-IT" sz="1200" b="1" i="1" dirty="0">
                <a:solidFill>
                  <a:schemeClr val="tx2"/>
                </a:solidFill>
              </a:rPr>
              <a:t>per le imprese e i lavoratori autonomi stabiliti in uno </a:t>
            </a:r>
            <a:r>
              <a:rPr lang="it-IT" sz="1200" b="1" u="sng" dirty="0">
                <a:solidFill>
                  <a:schemeClr val="tx2"/>
                </a:solidFill>
              </a:rPr>
              <a:t>stato membro dell’UE diverso dall’Italia o </a:t>
            </a:r>
            <a:r>
              <a:rPr lang="it-IT" sz="1200" b="1" i="1" u="sng" dirty="0">
                <a:solidFill>
                  <a:schemeClr val="tx2"/>
                </a:solidFill>
              </a:rPr>
              <a:t>in uno </a:t>
            </a:r>
            <a:r>
              <a:rPr lang="it-IT" sz="1200" b="1" u="sng" dirty="0">
                <a:solidFill>
                  <a:schemeClr val="tx2"/>
                </a:solidFill>
              </a:rPr>
              <a:t>stato NON appartenente all’UE</a:t>
            </a:r>
          </a:p>
        </p:txBody>
      </p:sp>
      <p:sp>
        <p:nvSpPr>
          <p:cNvPr id="10" name="object 6"/>
          <p:cNvSpPr/>
          <p:nvPr/>
        </p:nvSpPr>
        <p:spPr>
          <a:xfrm>
            <a:off x="228600" y="-15875"/>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Tree>
    <p:extLst>
      <p:ext uri="{BB962C8B-B14F-4D97-AF65-F5344CB8AC3E}">
        <p14:creationId xmlns:p14="http://schemas.microsoft.com/office/powerpoint/2010/main" val="2383905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revoca della patente</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31</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Diagramma 3">
            <a:extLst>
              <a:ext uri="{FF2B5EF4-FFF2-40B4-BE49-F238E27FC236}">
                <a16:creationId xmlns:a16="http://schemas.microsoft.com/office/drawing/2014/main" xmlns="" id="{A9808B0C-AF04-41E2-D047-7E3BF9ACD806}"/>
              </a:ext>
            </a:extLst>
          </p:cNvPr>
          <p:cNvGraphicFramePr/>
          <p:nvPr/>
        </p:nvGraphicFramePr>
        <p:xfrm>
          <a:off x="688798" y="1302920"/>
          <a:ext cx="7766403" cy="2855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sellaDiTesto 4">
            <a:extLst>
              <a:ext uri="{FF2B5EF4-FFF2-40B4-BE49-F238E27FC236}">
                <a16:creationId xmlns:a16="http://schemas.microsoft.com/office/drawing/2014/main" xmlns="" id="{118B8AD2-9CBF-A017-3E53-2710E30AC228}"/>
              </a:ext>
            </a:extLst>
          </p:cNvPr>
          <p:cNvSpPr txBox="1"/>
          <p:nvPr/>
        </p:nvSpPr>
        <p:spPr>
          <a:xfrm>
            <a:off x="593215" y="1270376"/>
            <a:ext cx="8012405" cy="808044"/>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just"/>
            <a:r>
              <a:rPr lang="it-IT" sz="1600" b="1" cap="small" dirty="0">
                <a:solidFill>
                  <a:srgbClr val="1F497D"/>
                </a:solidFill>
                <a:latin typeface="Calibri"/>
              </a:rPr>
              <a:t>la patente è revocata nel caso di dichiarazioni non veritiere in merito alla sussistenza, dichiarata inizialmente (circ. n. 4/2024), di uno o più requisiti di cui al comma 1 accertate </a:t>
            </a:r>
            <a:r>
              <a:rPr lang="it-IT" sz="1600" b="1" u="sng" cap="small" dirty="0">
                <a:solidFill>
                  <a:srgbClr val="1F497D"/>
                </a:solidFill>
                <a:latin typeface="Calibri"/>
              </a:rPr>
              <a:t>in via definitiva</a:t>
            </a:r>
            <a:r>
              <a:rPr lang="it-IT" sz="1600" b="1" cap="small" dirty="0">
                <a:solidFill>
                  <a:srgbClr val="1F497D"/>
                </a:solidFill>
                <a:latin typeface="Calibri"/>
              </a:rPr>
              <a:t>, in sede successiva al rilascio</a:t>
            </a:r>
          </a:p>
        </p:txBody>
      </p:sp>
      <p:sp>
        <p:nvSpPr>
          <p:cNvPr id="6" name="CasellaDiTesto 5">
            <a:extLst>
              <a:ext uri="{FF2B5EF4-FFF2-40B4-BE49-F238E27FC236}">
                <a16:creationId xmlns:a16="http://schemas.microsoft.com/office/drawing/2014/main" xmlns="" id="{48408F2D-EFED-8538-97EF-3C763D966639}"/>
              </a:ext>
            </a:extLst>
          </p:cNvPr>
          <p:cNvSpPr txBox="1"/>
          <p:nvPr/>
        </p:nvSpPr>
        <p:spPr>
          <a:xfrm>
            <a:off x="593215" y="2803525"/>
            <a:ext cx="8012405" cy="807942"/>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600" b="1" cap="small" dirty="0">
                <a:solidFill>
                  <a:srgbClr val="1F497D"/>
                </a:solidFill>
                <a:latin typeface="Calibri"/>
              </a:rPr>
              <a:t>il venir meno di uno o più requisiti in un momento successivo (ad es. l’assenza del DURC) non potrà incidere sulla sua utilizzabilità, ferme restando le conseguenze di carattere sanzionatorio o di altro tipo previste dall’ordinamento (circ. n. 4/2024)</a:t>
            </a:r>
          </a:p>
        </p:txBody>
      </p:sp>
      <p:cxnSp>
        <p:nvCxnSpPr>
          <p:cNvPr id="11" name="Connettore 2 10">
            <a:extLst>
              <a:ext uri="{FF2B5EF4-FFF2-40B4-BE49-F238E27FC236}">
                <a16:creationId xmlns:a16="http://schemas.microsoft.com/office/drawing/2014/main" xmlns="" id="{EA9F9CF3-0582-F688-4328-83FD9072187A}"/>
              </a:ext>
            </a:extLst>
          </p:cNvPr>
          <p:cNvCxnSpPr>
            <a:cxnSpLocks/>
          </p:cNvCxnSpPr>
          <p:nvPr/>
        </p:nvCxnSpPr>
        <p:spPr>
          <a:xfrm>
            <a:off x="4576754" y="2193925"/>
            <a:ext cx="0" cy="457200"/>
          </a:xfrm>
          <a:prstGeom prst="straightConnector1">
            <a:avLst/>
          </a:prstGeom>
          <a:ln>
            <a:headEnd type="none" w="med" len="med"/>
            <a:tailEnd type="arrow" w="med" len="med"/>
          </a:ln>
        </p:spPr>
        <p:style>
          <a:lnRef idx="3">
            <a:schemeClr val="accent3"/>
          </a:lnRef>
          <a:fillRef idx="0">
            <a:schemeClr val="accent3"/>
          </a:fillRef>
          <a:effectRef idx="2">
            <a:schemeClr val="accent3"/>
          </a:effectRef>
          <a:fontRef idx="minor">
            <a:schemeClr val="tx1"/>
          </a:fontRef>
        </p:style>
      </p:cxnSp>
      <p:sp>
        <p:nvSpPr>
          <p:cNvPr id="9" name="CasellaDiTesto 8">
            <a:extLst>
              <a:ext uri="{FF2B5EF4-FFF2-40B4-BE49-F238E27FC236}">
                <a16:creationId xmlns:a16="http://schemas.microsoft.com/office/drawing/2014/main" xmlns="" id="{396DDE23-36EF-EA4E-759C-D93C67C173BE}"/>
              </a:ext>
            </a:extLst>
          </p:cNvPr>
          <p:cNvSpPr txBox="1"/>
          <p:nvPr/>
        </p:nvSpPr>
        <p:spPr>
          <a:xfrm>
            <a:off x="593215" y="3794224"/>
            <a:ext cx="8012405" cy="561721"/>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just"/>
            <a:r>
              <a:rPr lang="it-IT" sz="1600" b="1" cap="small" dirty="0">
                <a:solidFill>
                  <a:srgbClr val="1F497D"/>
                </a:solidFill>
                <a:latin typeface="Calibri"/>
              </a:rPr>
              <a:t>il controllo dei requisiti, a campione, potrà avvenire sia d’ufficio sia in occasione di accessi ispettivi dell’ispettorato o di altri organismi di vigilanza (circ. n. 4/2024)</a:t>
            </a:r>
          </a:p>
        </p:txBody>
      </p:sp>
    </p:spTree>
    <p:extLst>
      <p:ext uri="{BB962C8B-B14F-4D97-AF65-F5344CB8AC3E}">
        <p14:creationId xmlns:p14="http://schemas.microsoft.com/office/powerpoint/2010/main" val="2241456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revoca della patente</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32</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1 – MODALITÀ DI PRESENTAZIONE DELLA DOMANDA</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Diagramma 3">
            <a:extLst>
              <a:ext uri="{FF2B5EF4-FFF2-40B4-BE49-F238E27FC236}">
                <a16:creationId xmlns:a16="http://schemas.microsoft.com/office/drawing/2014/main" xmlns="" id="{A9808B0C-AF04-41E2-D047-7E3BF9ACD806}"/>
              </a:ext>
            </a:extLst>
          </p:cNvPr>
          <p:cNvGraphicFramePr/>
          <p:nvPr/>
        </p:nvGraphicFramePr>
        <p:xfrm>
          <a:off x="688798" y="1302920"/>
          <a:ext cx="7766403" cy="2855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asellaDiTesto 9">
            <a:extLst>
              <a:ext uri="{FF2B5EF4-FFF2-40B4-BE49-F238E27FC236}">
                <a16:creationId xmlns:a16="http://schemas.microsoft.com/office/drawing/2014/main" xmlns="" id="{6F15B1F6-0A87-34C1-3567-B815B4B27BC9}"/>
              </a:ext>
            </a:extLst>
          </p:cNvPr>
          <p:cNvSpPr txBox="1"/>
          <p:nvPr/>
        </p:nvSpPr>
        <p:spPr>
          <a:xfrm>
            <a:off x="593215" y="4009415"/>
            <a:ext cx="7921895" cy="561808"/>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600" b="1" cap="small" dirty="0">
                <a:solidFill>
                  <a:srgbClr val="1F497D"/>
                </a:solidFill>
                <a:latin typeface="Calibri"/>
              </a:rPr>
              <a:t>decorsi 12 mesi dalla revoca, </a:t>
            </a:r>
          </a:p>
          <a:p>
            <a:pPr algn="ctr"/>
            <a:r>
              <a:rPr lang="it-IT" sz="1600" b="1" cap="small" dirty="0">
                <a:solidFill>
                  <a:srgbClr val="1F497D"/>
                </a:solidFill>
                <a:latin typeface="Calibri"/>
              </a:rPr>
              <a:t>l’impresa o il lavoratore autonomo può chiedere il rilascio di una nuova patente</a:t>
            </a:r>
          </a:p>
        </p:txBody>
      </p:sp>
      <p:sp>
        <p:nvSpPr>
          <p:cNvPr id="6" name="CasellaDiTesto 5">
            <a:extLst>
              <a:ext uri="{FF2B5EF4-FFF2-40B4-BE49-F238E27FC236}">
                <a16:creationId xmlns:a16="http://schemas.microsoft.com/office/drawing/2014/main" xmlns="" id="{48408F2D-EFED-8538-97EF-3C763D966639}"/>
              </a:ext>
            </a:extLst>
          </p:cNvPr>
          <p:cNvSpPr txBox="1"/>
          <p:nvPr/>
        </p:nvSpPr>
        <p:spPr>
          <a:xfrm>
            <a:off x="502704" y="1050925"/>
            <a:ext cx="8012405" cy="807942"/>
          </a:xfrm>
          <a:prstGeom prst="rect">
            <a:avLst/>
          </a:prstGeom>
        </p:spPr>
        <p:style>
          <a:lnRef idx="2">
            <a:schemeClr val="accent3"/>
          </a:lnRef>
          <a:fillRef idx="1">
            <a:schemeClr val="lt1"/>
          </a:fillRef>
          <a:effectRef idx="0">
            <a:schemeClr val="accent3"/>
          </a:effectRef>
          <a:fontRef idx="minor">
            <a:schemeClr val="dk1"/>
          </a:fontRef>
        </p:style>
        <p:txBody>
          <a:bodyPr wrap="square" lIns="68607" tIns="34304" rIns="68607" bIns="34304" rtlCol="0">
            <a:spAutoFit/>
          </a:bodyPr>
          <a:lstStyle/>
          <a:p>
            <a:pPr algn="ctr"/>
            <a:r>
              <a:rPr lang="it-IT" sz="1600" b="1" cap="small" dirty="0">
                <a:solidFill>
                  <a:srgbClr val="1F497D"/>
                </a:solidFill>
                <a:latin typeface="Calibri"/>
              </a:rPr>
              <a:t>l’adozione del provvedimento amministrativo di revoca non potrà in ogni caso prescindere da un confronto con l’impresa o il lavoratore autonomo titolare della patente e da una valutazione in ordine alla gravità dei fatti da valutare (circ. n. 4/2024)</a:t>
            </a:r>
          </a:p>
        </p:txBody>
      </p:sp>
      <p:graphicFrame>
        <p:nvGraphicFramePr>
          <p:cNvPr id="12" name="Tabella 11">
            <a:extLst>
              <a:ext uri="{FF2B5EF4-FFF2-40B4-BE49-F238E27FC236}">
                <a16:creationId xmlns:a16="http://schemas.microsoft.com/office/drawing/2014/main" xmlns="" id="{316A8B1C-62DD-DEFF-78DE-1830E3149B53}"/>
              </a:ext>
            </a:extLst>
          </p:cNvPr>
          <p:cNvGraphicFramePr>
            <a:graphicFrameLocks noGrp="1"/>
          </p:cNvGraphicFramePr>
          <p:nvPr>
            <p:extLst>
              <p:ext uri="{D42A27DB-BD31-4B8C-83A1-F6EECF244321}">
                <p14:modId xmlns:p14="http://schemas.microsoft.com/office/powerpoint/2010/main" val="2415077975"/>
              </p:ext>
            </p:extLst>
          </p:nvPr>
        </p:nvGraphicFramePr>
        <p:xfrm>
          <a:off x="502705" y="2073770"/>
          <a:ext cx="8012406" cy="1798320"/>
        </p:xfrm>
        <a:graphic>
          <a:graphicData uri="http://schemas.openxmlformats.org/drawingml/2006/table">
            <a:tbl>
              <a:tblPr firstRow="1" bandRow="1">
                <a:tableStyleId>{F5AB1C69-6EDB-4FF4-983F-18BD219EF322}</a:tableStyleId>
              </a:tblPr>
              <a:tblGrid>
                <a:gridCol w="1909990">
                  <a:extLst>
                    <a:ext uri="{9D8B030D-6E8A-4147-A177-3AD203B41FA5}">
                      <a16:colId xmlns:a16="http://schemas.microsoft.com/office/drawing/2014/main" xmlns="" val="822101533"/>
                    </a:ext>
                  </a:extLst>
                </a:gridCol>
                <a:gridCol w="6102416">
                  <a:extLst>
                    <a:ext uri="{9D8B030D-6E8A-4147-A177-3AD203B41FA5}">
                      <a16:colId xmlns:a16="http://schemas.microsoft.com/office/drawing/2014/main" xmlns="" val="2829532765"/>
                    </a:ext>
                  </a:extLst>
                </a:gridCol>
              </a:tblGrid>
              <a:tr h="1691640">
                <a:tc>
                  <a:txBody>
                    <a:bodyPr/>
                    <a:lstStyle/>
                    <a:p>
                      <a:r>
                        <a:rPr lang="it-IT" sz="1400" b="1" kern="1200" cap="small" dirty="0">
                          <a:solidFill>
                            <a:srgbClr val="1F497D"/>
                          </a:solidFill>
                          <a:latin typeface="Calibri"/>
                          <a:ea typeface="+mn-ea"/>
                          <a:cs typeface="+mn-cs"/>
                        </a:rPr>
                        <a:t>ES.</a:t>
                      </a:r>
                    </a:p>
                    <a:p>
                      <a:r>
                        <a:rPr lang="it-IT" sz="1400" b="1" kern="1200" cap="small" dirty="0">
                          <a:solidFill>
                            <a:srgbClr val="1F497D"/>
                          </a:solidFill>
                          <a:latin typeface="Calibri"/>
                          <a:ea typeface="+mn-ea"/>
                          <a:cs typeface="+mn-cs"/>
                        </a:rPr>
                        <a:t>requisito relativo all’assolvimento degli obblighi formativi</a:t>
                      </a:r>
                    </a:p>
                    <a:p>
                      <a:endParaRPr lang="it-IT" sz="1400" b="1" kern="1200" cap="small" dirty="0">
                        <a:solidFill>
                          <a:srgbClr val="1F497D"/>
                        </a:solidFill>
                        <a:latin typeface="Calibri"/>
                        <a:ea typeface="+mn-ea"/>
                        <a:cs typeface="+mn-cs"/>
                      </a:endParaRPr>
                    </a:p>
                    <a:p>
                      <a:r>
                        <a:rPr lang="it-IT" sz="1400" b="1" kern="1200" cap="small" dirty="0">
                          <a:solidFill>
                            <a:srgbClr val="1F497D"/>
                          </a:solidFill>
                          <a:latin typeface="Calibri"/>
                          <a:ea typeface="+mn-ea"/>
                          <a:cs typeface="+mn-cs"/>
                        </a:rPr>
                        <a:t>(circ. n. /2024)</a:t>
                      </a:r>
                    </a:p>
                    <a:p>
                      <a:endParaRPr lang="it-IT" sz="1400" b="1" kern="1200" cap="small" dirty="0">
                        <a:solidFill>
                          <a:srgbClr val="002060"/>
                        </a:solidFill>
                        <a:latin typeface="Calibri"/>
                        <a:ea typeface="+mn-ea"/>
                        <a:cs typeface="+mn-cs"/>
                      </a:endParaRPr>
                    </a:p>
                  </a:txBody>
                  <a:tcPr marL="91328" marR="91328">
                    <a:solidFill>
                      <a:schemeClr val="accent3">
                        <a:lumMod val="20000"/>
                        <a:lumOff val="80000"/>
                      </a:schemeClr>
                    </a:solidFill>
                  </a:tcPr>
                </a:tc>
                <a:tc>
                  <a:txBody>
                    <a:bodyPr/>
                    <a:lstStyle/>
                    <a:p>
                      <a:pPr marL="0"/>
                      <a:r>
                        <a:rPr lang="it-IT" sz="1400" b="1" kern="1200" cap="small" dirty="0">
                          <a:solidFill>
                            <a:srgbClr val="1F497D"/>
                          </a:solidFill>
                          <a:latin typeface="Calibri"/>
                          <a:ea typeface="+mn-ea"/>
                          <a:cs typeface="+mn-cs"/>
                        </a:rPr>
                        <a:t>pur a fronte di una dichiarazione sostituiva ritenuta non veritiera, l’INL valuterà:</a:t>
                      </a:r>
                    </a:p>
                    <a:p>
                      <a:pPr marL="0" indent="-285750">
                        <a:buFontTx/>
                        <a:buChar char="-"/>
                      </a:pPr>
                      <a:r>
                        <a:rPr lang="it-IT" sz="1400" b="1" i="1" kern="1200" cap="small" dirty="0">
                          <a:solidFill>
                            <a:srgbClr val="1F497D"/>
                          </a:solidFill>
                          <a:latin typeface="Calibri"/>
                          <a:ea typeface="+mn-ea"/>
                          <a:cs typeface="+mn-cs"/>
                        </a:rPr>
                        <a:t>la gravità dell’omissione (data, ad esempio, dalla totale assenza di formazione tenendo conto del numero dei lavoratori interessati in rapporto alla consistenza aziendale);</a:t>
                      </a:r>
                    </a:p>
                    <a:p>
                      <a:pPr marL="0" indent="-285750">
                        <a:buFontTx/>
                        <a:buChar char="-"/>
                      </a:pPr>
                      <a:r>
                        <a:rPr lang="it-IT" sz="1400" b="1" i="1" kern="1200" cap="small" dirty="0">
                          <a:solidFill>
                            <a:srgbClr val="1F497D"/>
                          </a:solidFill>
                          <a:latin typeface="Calibri"/>
                          <a:ea typeface="+mn-ea"/>
                          <a:cs typeface="+mn-cs"/>
                        </a:rPr>
                        <a:t>la circostanza secondo cui l’eventuale omissione riguardi personale che non sia destinato ad operare in cantiere (ad esempio personale amministrativo) o che l’impresa abbia ottemperato o meno alle prescrizioni impartite ai sensi del D.lgs. n. 758/1994       </a:t>
                      </a:r>
                    </a:p>
                  </a:txBody>
                  <a:tcPr marL="91328" marR="91328">
                    <a:solidFill>
                      <a:schemeClr val="accent3">
                        <a:lumMod val="20000"/>
                        <a:lumOff val="80000"/>
                      </a:schemeClr>
                    </a:solidFill>
                  </a:tcPr>
                </a:tc>
                <a:extLst>
                  <a:ext uri="{0D108BD9-81ED-4DB2-BD59-A6C34878D82A}">
                    <a16:rowId xmlns:a16="http://schemas.microsoft.com/office/drawing/2014/main" xmlns="" val="1945928545"/>
                  </a:ext>
                </a:extLst>
              </a:tr>
            </a:tbl>
          </a:graphicData>
        </a:graphic>
      </p:graphicFrame>
    </p:spTree>
    <p:extLst>
      <p:ext uri="{BB962C8B-B14F-4D97-AF65-F5344CB8AC3E}">
        <p14:creationId xmlns:p14="http://schemas.microsoft.com/office/powerpoint/2010/main" val="611905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sz="1800" u="sng" cap="small" dirty="0">
                <a:solidFill>
                  <a:srgbClr val="103676"/>
                </a:solidFill>
                <a:latin typeface="Calibri" panose="020F0502020204030204" pitchFamily="34" charset="0"/>
                <a:cs typeface="Calibri" panose="020F0502020204030204" pitchFamily="34" charset="0"/>
              </a:rPr>
              <a:t>quali informazioni sono disponibili nel portale per ciascuna patente?</a:t>
            </a:r>
            <a:endParaRPr lang="it-IT" sz="1800" cap="small" dirty="0">
              <a:solidFill>
                <a:srgbClr val="103676"/>
              </a:solidFill>
              <a:latin typeface="Calibri" panose="020F0502020204030204" pitchFamily="34" charset="0"/>
              <a:cs typeface="Calibri" panose="020F0502020204030204" pitchFamily="34" charset="0"/>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33</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2 – CONTENUTI INFORMATIVI DELLA PATENTE</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Diagramma 3">
            <a:extLst>
              <a:ext uri="{FF2B5EF4-FFF2-40B4-BE49-F238E27FC236}">
                <a16:creationId xmlns:a16="http://schemas.microsoft.com/office/drawing/2014/main" xmlns="" id="{A9808B0C-AF04-41E2-D047-7E3BF9ACD806}"/>
              </a:ext>
            </a:extLst>
          </p:cNvPr>
          <p:cNvGraphicFramePr/>
          <p:nvPr/>
        </p:nvGraphicFramePr>
        <p:xfrm>
          <a:off x="688798" y="1302920"/>
          <a:ext cx="7766403" cy="2855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ma 10">
            <a:extLst>
              <a:ext uri="{FF2B5EF4-FFF2-40B4-BE49-F238E27FC236}">
                <a16:creationId xmlns:a16="http://schemas.microsoft.com/office/drawing/2014/main" xmlns="" id="{794F0D77-7DFE-A07D-540F-34621FC23711}"/>
              </a:ext>
            </a:extLst>
          </p:cNvPr>
          <p:cNvGraphicFramePr/>
          <p:nvPr>
            <p:extLst>
              <p:ext uri="{D42A27DB-BD31-4B8C-83A1-F6EECF244321}">
                <p14:modId xmlns:p14="http://schemas.microsoft.com/office/powerpoint/2010/main" val="2698224851"/>
              </p:ext>
            </p:extLst>
          </p:nvPr>
        </p:nvGraphicFramePr>
        <p:xfrm>
          <a:off x="842805" y="916890"/>
          <a:ext cx="7701929" cy="37154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CasellaDiTesto 11">
            <a:extLst>
              <a:ext uri="{FF2B5EF4-FFF2-40B4-BE49-F238E27FC236}">
                <a16:creationId xmlns:a16="http://schemas.microsoft.com/office/drawing/2014/main" xmlns="" id="{4E8D5A87-D7FE-5232-1635-11BA8B8D1B60}"/>
              </a:ext>
            </a:extLst>
          </p:cNvPr>
          <p:cNvSpPr txBox="1"/>
          <p:nvPr/>
        </p:nvSpPr>
        <p:spPr>
          <a:xfrm>
            <a:off x="918910" y="1117620"/>
            <a:ext cx="304424" cy="346340"/>
          </a:xfrm>
          <a:prstGeom prst="rect">
            <a:avLst/>
          </a:prstGeom>
          <a:noFill/>
        </p:spPr>
        <p:txBody>
          <a:bodyPr wrap="square" lIns="68607" tIns="34304" rIns="68607" bIns="34304" rtlCol="0">
            <a:spAutoFit/>
          </a:bodyPr>
          <a:lstStyle/>
          <a:p>
            <a:r>
              <a:rPr lang="it-IT" dirty="0"/>
              <a:t>A</a:t>
            </a:r>
          </a:p>
        </p:txBody>
      </p:sp>
      <p:sp>
        <p:nvSpPr>
          <p:cNvPr id="14" name="CasellaDiTesto 13">
            <a:extLst>
              <a:ext uri="{FF2B5EF4-FFF2-40B4-BE49-F238E27FC236}">
                <a16:creationId xmlns:a16="http://schemas.microsoft.com/office/drawing/2014/main" xmlns="" id="{EEF72D26-1A61-20D9-47E4-9F7B8151BE94}"/>
              </a:ext>
            </a:extLst>
          </p:cNvPr>
          <p:cNvSpPr txBox="1"/>
          <p:nvPr/>
        </p:nvSpPr>
        <p:spPr>
          <a:xfrm>
            <a:off x="1299441" y="1584326"/>
            <a:ext cx="304424" cy="346340"/>
          </a:xfrm>
          <a:prstGeom prst="rect">
            <a:avLst/>
          </a:prstGeom>
          <a:noFill/>
        </p:spPr>
        <p:txBody>
          <a:bodyPr wrap="square" lIns="68607" tIns="34304" rIns="68607" bIns="34304" rtlCol="0">
            <a:spAutoFit/>
          </a:bodyPr>
          <a:lstStyle/>
          <a:p>
            <a:r>
              <a:rPr lang="it-IT" dirty="0"/>
              <a:t>B</a:t>
            </a:r>
          </a:p>
        </p:txBody>
      </p:sp>
      <p:sp>
        <p:nvSpPr>
          <p:cNvPr id="15" name="CasellaDiTesto 14">
            <a:extLst>
              <a:ext uri="{FF2B5EF4-FFF2-40B4-BE49-F238E27FC236}">
                <a16:creationId xmlns:a16="http://schemas.microsoft.com/office/drawing/2014/main" xmlns="" id="{662ABA92-FAB3-F0FF-0145-A241E6982D66}"/>
              </a:ext>
            </a:extLst>
          </p:cNvPr>
          <p:cNvSpPr txBox="1"/>
          <p:nvPr/>
        </p:nvSpPr>
        <p:spPr>
          <a:xfrm>
            <a:off x="1451653" y="2050397"/>
            <a:ext cx="304424" cy="346340"/>
          </a:xfrm>
          <a:prstGeom prst="rect">
            <a:avLst/>
          </a:prstGeom>
          <a:noFill/>
        </p:spPr>
        <p:txBody>
          <a:bodyPr wrap="square" lIns="68607" tIns="34304" rIns="68607" bIns="34304" rtlCol="0">
            <a:spAutoFit/>
          </a:bodyPr>
          <a:lstStyle/>
          <a:p>
            <a:r>
              <a:rPr lang="it-IT" dirty="0"/>
              <a:t>C</a:t>
            </a:r>
          </a:p>
        </p:txBody>
      </p:sp>
      <p:sp>
        <p:nvSpPr>
          <p:cNvPr id="16" name="CasellaDiTesto 15">
            <a:extLst>
              <a:ext uri="{FF2B5EF4-FFF2-40B4-BE49-F238E27FC236}">
                <a16:creationId xmlns:a16="http://schemas.microsoft.com/office/drawing/2014/main" xmlns="" id="{4DA5264B-CB68-9313-0A44-A1CD08D57A82}"/>
              </a:ext>
            </a:extLst>
          </p:cNvPr>
          <p:cNvSpPr txBox="1"/>
          <p:nvPr/>
        </p:nvSpPr>
        <p:spPr>
          <a:xfrm>
            <a:off x="1451653" y="2545457"/>
            <a:ext cx="304424" cy="346340"/>
          </a:xfrm>
          <a:prstGeom prst="rect">
            <a:avLst/>
          </a:prstGeom>
          <a:noFill/>
        </p:spPr>
        <p:txBody>
          <a:bodyPr wrap="square" lIns="68607" tIns="34304" rIns="68607" bIns="34304" rtlCol="0">
            <a:spAutoFit/>
          </a:bodyPr>
          <a:lstStyle/>
          <a:p>
            <a:r>
              <a:rPr lang="it-IT" dirty="0"/>
              <a:t>D</a:t>
            </a:r>
          </a:p>
        </p:txBody>
      </p:sp>
      <p:sp>
        <p:nvSpPr>
          <p:cNvPr id="17" name="CasellaDiTesto 16">
            <a:extLst>
              <a:ext uri="{FF2B5EF4-FFF2-40B4-BE49-F238E27FC236}">
                <a16:creationId xmlns:a16="http://schemas.microsoft.com/office/drawing/2014/main" xmlns="" id="{1F3E03B1-B6A1-36C1-4964-CAC2B12AB39E}"/>
              </a:ext>
            </a:extLst>
          </p:cNvPr>
          <p:cNvSpPr txBox="1"/>
          <p:nvPr/>
        </p:nvSpPr>
        <p:spPr>
          <a:xfrm>
            <a:off x="1428821" y="3055682"/>
            <a:ext cx="304424" cy="346340"/>
          </a:xfrm>
          <a:prstGeom prst="rect">
            <a:avLst/>
          </a:prstGeom>
          <a:noFill/>
        </p:spPr>
        <p:txBody>
          <a:bodyPr wrap="square" lIns="68607" tIns="34304" rIns="68607" bIns="34304" rtlCol="0">
            <a:spAutoFit/>
          </a:bodyPr>
          <a:lstStyle/>
          <a:p>
            <a:r>
              <a:rPr lang="it-IT" dirty="0"/>
              <a:t>E</a:t>
            </a:r>
          </a:p>
        </p:txBody>
      </p:sp>
      <p:sp>
        <p:nvSpPr>
          <p:cNvPr id="18" name="CasellaDiTesto 17">
            <a:extLst>
              <a:ext uri="{FF2B5EF4-FFF2-40B4-BE49-F238E27FC236}">
                <a16:creationId xmlns:a16="http://schemas.microsoft.com/office/drawing/2014/main" xmlns="" id="{700372A7-4B1A-E041-04B9-2A70EEDB1ED7}"/>
              </a:ext>
            </a:extLst>
          </p:cNvPr>
          <p:cNvSpPr txBox="1"/>
          <p:nvPr/>
        </p:nvSpPr>
        <p:spPr>
          <a:xfrm>
            <a:off x="1261388" y="3565908"/>
            <a:ext cx="304424" cy="346340"/>
          </a:xfrm>
          <a:prstGeom prst="rect">
            <a:avLst/>
          </a:prstGeom>
          <a:noFill/>
        </p:spPr>
        <p:txBody>
          <a:bodyPr wrap="square" lIns="68607" tIns="34304" rIns="68607" bIns="34304" rtlCol="0">
            <a:spAutoFit/>
          </a:bodyPr>
          <a:lstStyle/>
          <a:p>
            <a:r>
              <a:rPr lang="it-IT" dirty="0"/>
              <a:t>F</a:t>
            </a:r>
          </a:p>
        </p:txBody>
      </p:sp>
      <p:sp>
        <p:nvSpPr>
          <p:cNvPr id="19" name="CasellaDiTesto 18">
            <a:extLst>
              <a:ext uri="{FF2B5EF4-FFF2-40B4-BE49-F238E27FC236}">
                <a16:creationId xmlns:a16="http://schemas.microsoft.com/office/drawing/2014/main" xmlns="" id="{9D3D2836-55E0-A25F-6D20-BA1754CD7521}"/>
              </a:ext>
            </a:extLst>
          </p:cNvPr>
          <p:cNvSpPr txBox="1"/>
          <p:nvPr/>
        </p:nvSpPr>
        <p:spPr>
          <a:xfrm>
            <a:off x="956964" y="4076133"/>
            <a:ext cx="304424" cy="346340"/>
          </a:xfrm>
          <a:prstGeom prst="rect">
            <a:avLst/>
          </a:prstGeom>
          <a:noFill/>
        </p:spPr>
        <p:txBody>
          <a:bodyPr wrap="square" lIns="68607" tIns="34304" rIns="68607" bIns="34304" rtlCol="0">
            <a:spAutoFit/>
          </a:bodyPr>
          <a:lstStyle/>
          <a:p>
            <a:r>
              <a:rPr lang="it-IT" dirty="0"/>
              <a:t>G</a:t>
            </a:r>
          </a:p>
        </p:txBody>
      </p:sp>
    </p:spTree>
    <p:extLst>
      <p:ext uri="{BB962C8B-B14F-4D97-AF65-F5344CB8AC3E}">
        <p14:creationId xmlns:p14="http://schemas.microsoft.com/office/powerpoint/2010/main" val="1500338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l’accesso alle informazioni è consentito:</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34</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2 – CONTENUTI INFORMATIVI DELLA PATENTE</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DCDF927E-77FB-6525-F02F-E53C0C74D3E0}"/>
              </a:ext>
            </a:extLst>
          </p:cNvPr>
          <p:cNvGraphicFramePr/>
          <p:nvPr>
            <p:extLst>
              <p:ext uri="{D42A27DB-BD31-4B8C-83A1-F6EECF244321}">
                <p14:modId xmlns:p14="http://schemas.microsoft.com/office/powerpoint/2010/main" val="1528659150"/>
              </p:ext>
            </p:extLst>
          </p:nvPr>
        </p:nvGraphicFramePr>
        <p:xfrm>
          <a:off x="766698" y="1357293"/>
          <a:ext cx="7838922" cy="3046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7439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chi può accedere alle informazioni?</a:t>
            </a:r>
            <a:endParaRPr lang="it-IT"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35</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dirty="0"/>
              <a:t>  </a:t>
            </a:r>
            <a:r>
              <a:rPr lang="it-IT" sz="1600" b="1" dirty="0">
                <a:solidFill>
                  <a:schemeClr val="bg1"/>
                </a:solidFill>
              </a:rPr>
              <a:t>Art. 2 – CONTENUTI INFORMATIVI DELLA PATENTE</a:t>
            </a:r>
            <a:endParaRPr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5" name="Diagramma 4">
            <a:extLst>
              <a:ext uri="{FF2B5EF4-FFF2-40B4-BE49-F238E27FC236}">
                <a16:creationId xmlns:a16="http://schemas.microsoft.com/office/drawing/2014/main" xmlns="" id="{DCDF927E-77FB-6525-F02F-E53C0C74D3E0}"/>
              </a:ext>
            </a:extLst>
          </p:cNvPr>
          <p:cNvGraphicFramePr/>
          <p:nvPr/>
        </p:nvGraphicFramePr>
        <p:xfrm>
          <a:off x="593214" y="974725"/>
          <a:ext cx="8006354"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0380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6855181" y="288925"/>
            <a:ext cx="1902651" cy="485440"/>
            <a:chOff x="2751545" y="382104"/>
            <a:chExt cx="2123109" cy="541020"/>
          </a:xfrm>
        </p:grpSpPr>
        <p:pic>
          <p:nvPicPr>
            <p:cNvPr id="5" name="object 5"/>
            <p:cNvPicPr/>
            <p:nvPr/>
          </p:nvPicPr>
          <p:blipFill>
            <a:blip r:embed="rId3" cstate="print"/>
            <a:stretch>
              <a:fillRect/>
            </a:stretch>
          </p:blipFill>
          <p:spPr>
            <a:xfrm>
              <a:off x="3531576" y="450782"/>
              <a:ext cx="1343078" cy="200162"/>
            </a:xfrm>
            <a:prstGeom prst="rect">
              <a:avLst/>
            </a:prstGeom>
          </p:spPr>
        </p:pic>
        <p:pic>
          <p:nvPicPr>
            <p:cNvPr id="6" name="object 6"/>
            <p:cNvPicPr/>
            <p:nvPr/>
          </p:nvPicPr>
          <p:blipFill>
            <a:blip r:embed="rId4" cstate="print"/>
            <a:stretch>
              <a:fillRect/>
            </a:stretch>
          </p:blipFill>
          <p:spPr>
            <a:xfrm>
              <a:off x="2751545" y="449267"/>
              <a:ext cx="319139" cy="202971"/>
            </a:xfrm>
            <a:prstGeom prst="rect">
              <a:avLst/>
            </a:prstGeom>
          </p:spPr>
        </p:pic>
        <p:pic>
          <p:nvPicPr>
            <p:cNvPr id="7" name="object 7"/>
            <p:cNvPicPr/>
            <p:nvPr/>
          </p:nvPicPr>
          <p:blipFill>
            <a:blip r:embed="rId5" cstate="print"/>
            <a:stretch>
              <a:fillRect/>
            </a:stretch>
          </p:blipFill>
          <p:spPr>
            <a:xfrm>
              <a:off x="3102780" y="447555"/>
              <a:ext cx="134404" cy="206425"/>
            </a:xfrm>
            <a:prstGeom prst="rect">
              <a:avLst/>
            </a:prstGeom>
          </p:spPr>
        </p:pic>
        <p:sp>
          <p:nvSpPr>
            <p:cNvPr id="8" name="object 8"/>
            <p:cNvSpPr/>
            <p:nvPr/>
          </p:nvSpPr>
          <p:spPr>
            <a:xfrm>
              <a:off x="3263608" y="382104"/>
              <a:ext cx="204470" cy="541020"/>
            </a:xfrm>
            <a:custGeom>
              <a:avLst/>
              <a:gdLst/>
              <a:ahLst/>
              <a:cxnLst/>
              <a:rect l="l" t="t" r="r" b="b"/>
              <a:pathLst>
                <a:path w="204470" h="541019">
                  <a:moveTo>
                    <a:pt x="120332" y="66941"/>
                  </a:moveTo>
                  <a:lnTo>
                    <a:pt x="0" y="66941"/>
                  </a:lnTo>
                  <a:lnTo>
                    <a:pt x="0" y="102501"/>
                  </a:lnTo>
                  <a:lnTo>
                    <a:pt x="0" y="150761"/>
                  </a:lnTo>
                  <a:lnTo>
                    <a:pt x="0" y="185051"/>
                  </a:lnTo>
                  <a:lnTo>
                    <a:pt x="0" y="234581"/>
                  </a:lnTo>
                  <a:lnTo>
                    <a:pt x="0" y="270141"/>
                  </a:lnTo>
                  <a:lnTo>
                    <a:pt x="120332" y="270141"/>
                  </a:lnTo>
                  <a:lnTo>
                    <a:pt x="120332" y="234581"/>
                  </a:lnTo>
                  <a:lnTo>
                    <a:pt x="35674" y="234581"/>
                  </a:lnTo>
                  <a:lnTo>
                    <a:pt x="35674" y="185051"/>
                  </a:lnTo>
                  <a:lnTo>
                    <a:pt x="107746" y="185051"/>
                  </a:lnTo>
                  <a:lnTo>
                    <a:pt x="107746" y="150761"/>
                  </a:lnTo>
                  <a:lnTo>
                    <a:pt x="35674" y="150761"/>
                  </a:lnTo>
                  <a:lnTo>
                    <a:pt x="35674" y="102501"/>
                  </a:lnTo>
                  <a:lnTo>
                    <a:pt x="120332" y="102501"/>
                  </a:lnTo>
                  <a:lnTo>
                    <a:pt x="120332" y="66941"/>
                  </a:lnTo>
                  <a:close/>
                </a:path>
                <a:path w="204470" h="541019">
                  <a:moveTo>
                    <a:pt x="204177" y="0"/>
                  </a:moveTo>
                  <a:lnTo>
                    <a:pt x="187312" y="0"/>
                  </a:lnTo>
                  <a:lnTo>
                    <a:pt x="187312" y="540804"/>
                  </a:lnTo>
                  <a:lnTo>
                    <a:pt x="204177" y="540804"/>
                  </a:lnTo>
                  <a:lnTo>
                    <a:pt x="204177" y="0"/>
                  </a:lnTo>
                  <a:close/>
                </a:path>
              </a:pathLst>
            </a:custGeom>
            <a:solidFill>
              <a:srgbClr val="002E6E"/>
            </a:solidFill>
          </p:spPr>
          <p:txBody>
            <a:bodyPr wrap="square" lIns="0" tIns="0" rIns="0" bIns="0" rtlCol="0"/>
            <a:lstStyle/>
            <a:p>
              <a:endParaRPr/>
            </a:p>
          </p:txBody>
        </p:sp>
      </p:grpSp>
      <p:sp>
        <p:nvSpPr>
          <p:cNvPr id="9" name="object 9"/>
          <p:cNvSpPr txBox="1">
            <a:spLocks noGrp="1"/>
          </p:cNvSpPr>
          <p:nvPr>
            <p:ph type="title"/>
          </p:nvPr>
        </p:nvSpPr>
        <p:spPr>
          <a:xfrm>
            <a:off x="4112637" y="1220899"/>
            <a:ext cx="5024501" cy="938655"/>
          </a:xfrm>
          <a:prstGeom prst="rect">
            <a:avLst/>
          </a:prstGeom>
        </p:spPr>
        <p:txBody>
          <a:bodyPr vert="horz" wrap="square" lIns="0" tIns="76137" rIns="0" bIns="0" rtlCol="0" anchor="ctr">
            <a:spAutoFit/>
          </a:bodyPr>
          <a:lstStyle/>
          <a:p>
            <a:pPr algn="ctr"/>
            <a:r>
              <a:rPr lang="it-IT" sz="2800" dirty="0">
                <a:solidFill>
                  <a:srgbClr val="002060"/>
                </a:solidFill>
              </a:rPr>
              <a:t>I crediti della patente:</a:t>
            </a:r>
            <a:br>
              <a:rPr lang="it-IT" sz="2800" dirty="0">
                <a:solidFill>
                  <a:srgbClr val="002060"/>
                </a:solidFill>
              </a:rPr>
            </a:br>
            <a:r>
              <a:rPr lang="it-IT" sz="2800" dirty="0">
                <a:solidFill>
                  <a:srgbClr val="002060"/>
                </a:solidFill>
              </a:rPr>
              <a:t>incremento e recupero</a:t>
            </a:r>
          </a:p>
        </p:txBody>
      </p:sp>
      <p:sp>
        <p:nvSpPr>
          <p:cNvPr id="13" name="object 4"/>
          <p:cNvSpPr/>
          <p:nvPr/>
        </p:nvSpPr>
        <p:spPr>
          <a:xfrm>
            <a:off x="-101728" y="2505861"/>
            <a:ext cx="9240091" cy="2740943"/>
          </a:xfrm>
          <a:custGeom>
            <a:avLst/>
            <a:gdLst>
              <a:gd name="connsiteX0" fmla="*/ 3358644 w 3359014"/>
              <a:gd name="connsiteY0" fmla="*/ 9548 h 4679149"/>
              <a:gd name="connsiteX1" fmla="*/ 192491 w 3359014"/>
              <a:gd name="connsiteY1" fmla="*/ 0 h 4679149"/>
              <a:gd name="connsiteX2" fmla="*/ 602304 w 3359014"/>
              <a:gd name="connsiteY2" fmla="*/ 1356375 h 4679149"/>
              <a:gd name="connsiteX3" fmla="*/ 0 w 3359014"/>
              <a:gd name="connsiteY3" fmla="*/ 1356375 h 4679149"/>
              <a:gd name="connsiteX4" fmla="*/ 0 w 3359014"/>
              <a:gd name="connsiteY4" fmla="*/ 2956206 h 4679149"/>
              <a:gd name="connsiteX5" fmla="*/ 1057726 w 3359014"/>
              <a:gd name="connsiteY5" fmla="*/ 2956206 h 4679149"/>
              <a:gd name="connsiteX6" fmla="*/ 1574539 w 3359014"/>
              <a:gd name="connsiteY6" fmla="*/ 4679149 h 4679149"/>
              <a:gd name="connsiteX7" fmla="*/ 3359014 w 3359014"/>
              <a:gd name="connsiteY7" fmla="*/ 4679149 h 4679149"/>
              <a:gd name="connsiteX8" fmla="*/ 3358644 w 3359014"/>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6950210 w 9251498"/>
              <a:gd name="connsiteY5" fmla="*/ 2956206 h 4679149"/>
              <a:gd name="connsiteX6" fmla="*/ 0 w 9251498"/>
              <a:gd name="connsiteY6" fmla="*/ 4679149 h 4679149"/>
              <a:gd name="connsiteX7" fmla="*/ 9251498 w 9251498"/>
              <a:gd name="connsiteY7" fmla="*/ 4679149 h 4679149"/>
              <a:gd name="connsiteX8" fmla="*/ 9251128 w 9251498"/>
              <a:gd name="connsiteY8"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1356375 h 4679149"/>
              <a:gd name="connsiteX4" fmla="*/ 5892484 w 9251498"/>
              <a:gd name="connsiteY4" fmla="*/ 2956206 h 4679149"/>
              <a:gd name="connsiteX5" fmla="*/ 0 w 9251498"/>
              <a:gd name="connsiteY5" fmla="*/ 4679149 h 4679149"/>
              <a:gd name="connsiteX6" fmla="*/ 9251498 w 9251498"/>
              <a:gd name="connsiteY6" fmla="*/ 4679149 h 4679149"/>
              <a:gd name="connsiteX7" fmla="*/ 9251128 w 9251498"/>
              <a:gd name="connsiteY7" fmla="*/ 9548 h 4679149"/>
              <a:gd name="connsiteX0" fmla="*/ 9251128 w 9251498"/>
              <a:gd name="connsiteY0" fmla="*/ 9548 h 4679149"/>
              <a:gd name="connsiteX1" fmla="*/ 6084975 w 9251498"/>
              <a:gd name="connsiteY1" fmla="*/ 0 h 4679149"/>
              <a:gd name="connsiteX2" fmla="*/ 6494788 w 9251498"/>
              <a:gd name="connsiteY2" fmla="*/ 1356375 h 4679149"/>
              <a:gd name="connsiteX3" fmla="*/ 5892484 w 9251498"/>
              <a:gd name="connsiteY3" fmla="*/ 2956206 h 4679149"/>
              <a:gd name="connsiteX4" fmla="*/ 0 w 9251498"/>
              <a:gd name="connsiteY4" fmla="*/ 4679149 h 4679149"/>
              <a:gd name="connsiteX5" fmla="*/ 9251498 w 9251498"/>
              <a:gd name="connsiteY5" fmla="*/ 4679149 h 4679149"/>
              <a:gd name="connsiteX6" fmla="*/ 9251128 w 9251498"/>
              <a:gd name="connsiteY6" fmla="*/ 9548 h 4679149"/>
              <a:gd name="connsiteX0" fmla="*/ 9251128 w 9251498"/>
              <a:gd name="connsiteY0" fmla="*/ 9548 h 4679149"/>
              <a:gd name="connsiteX1" fmla="*/ 6084975 w 9251498"/>
              <a:gd name="connsiteY1" fmla="*/ 0 h 4679149"/>
              <a:gd name="connsiteX2" fmla="*/ 5892484 w 9251498"/>
              <a:gd name="connsiteY2" fmla="*/ 2956206 h 4679149"/>
              <a:gd name="connsiteX3" fmla="*/ 0 w 9251498"/>
              <a:gd name="connsiteY3" fmla="*/ 4679149 h 4679149"/>
              <a:gd name="connsiteX4" fmla="*/ 9251498 w 9251498"/>
              <a:gd name="connsiteY4" fmla="*/ 4679149 h 4679149"/>
              <a:gd name="connsiteX5" fmla="*/ 9251128 w 9251498"/>
              <a:gd name="connsiteY5" fmla="*/ 9548 h 4679149"/>
              <a:gd name="connsiteX0" fmla="*/ 9251128 w 9251498"/>
              <a:gd name="connsiteY0" fmla="*/ 0 h 4669601"/>
              <a:gd name="connsiteX1" fmla="*/ 5892484 w 9251498"/>
              <a:gd name="connsiteY1" fmla="*/ 2946658 h 4669601"/>
              <a:gd name="connsiteX2" fmla="*/ 0 w 9251498"/>
              <a:gd name="connsiteY2" fmla="*/ 4669601 h 4669601"/>
              <a:gd name="connsiteX3" fmla="*/ 9251498 w 9251498"/>
              <a:gd name="connsiteY3" fmla="*/ 4669601 h 4669601"/>
              <a:gd name="connsiteX4" fmla="*/ 9251128 w 9251498"/>
              <a:gd name="connsiteY4" fmla="*/ 0 h 4669601"/>
              <a:gd name="connsiteX0" fmla="*/ 9232031 w 9251498"/>
              <a:gd name="connsiteY0" fmla="*/ 0 h 2740943"/>
              <a:gd name="connsiteX1" fmla="*/ 5892484 w 9251498"/>
              <a:gd name="connsiteY1" fmla="*/ 1018000 h 2740943"/>
              <a:gd name="connsiteX2" fmla="*/ 0 w 9251498"/>
              <a:gd name="connsiteY2" fmla="*/ 2740943 h 2740943"/>
              <a:gd name="connsiteX3" fmla="*/ 9251498 w 9251498"/>
              <a:gd name="connsiteY3" fmla="*/ 2740943 h 2740943"/>
              <a:gd name="connsiteX4" fmla="*/ 9232031 w 9251498"/>
              <a:gd name="connsiteY4" fmla="*/ 0 h 2740943"/>
              <a:gd name="connsiteX0" fmla="*/ 9232031 w 9251498"/>
              <a:gd name="connsiteY0" fmla="*/ 0 h 2740943"/>
              <a:gd name="connsiteX1" fmla="*/ 0 w 9251498"/>
              <a:gd name="connsiteY1" fmla="*/ 2740943 h 2740943"/>
              <a:gd name="connsiteX2" fmla="*/ 9251498 w 9251498"/>
              <a:gd name="connsiteY2" fmla="*/ 2740943 h 2740943"/>
              <a:gd name="connsiteX3" fmla="*/ 9232031 w 9251498"/>
              <a:gd name="connsiteY3" fmla="*/ 0 h 2740943"/>
            </a:gdLst>
            <a:ahLst/>
            <a:cxnLst>
              <a:cxn ang="0">
                <a:pos x="connsiteX0" y="connsiteY0"/>
              </a:cxn>
              <a:cxn ang="0">
                <a:pos x="connsiteX1" y="connsiteY1"/>
              </a:cxn>
              <a:cxn ang="0">
                <a:pos x="connsiteX2" y="connsiteY2"/>
              </a:cxn>
              <a:cxn ang="0">
                <a:pos x="connsiteX3" y="connsiteY3"/>
              </a:cxn>
            </a:cxnLst>
            <a:rect l="l" t="t" r="r" b="b"/>
            <a:pathLst>
              <a:path w="9251498" h="2740943">
                <a:moveTo>
                  <a:pt x="9232031" y="0"/>
                </a:moveTo>
                <a:lnTo>
                  <a:pt x="0" y="2740943"/>
                </a:lnTo>
                <a:lnTo>
                  <a:pt x="9251498" y="2740943"/>
                </a:lnTo>
                <a:cubicBezTo>
                  <a:pt x="9251375" y="1184409"/>
                  <a:pt x="9232154" y="1556534"/>
                  <a:pt x="9232031" y="0"/>
                </a:cubicBezTo>
                <a:close/>
              </a:path>
            </a:pathLst>
          </a:custGeom>
          <a:blipFill dpi="0" rotWithShape="1">
            <a:blip r:embed="rId6">
              <a:alphaModFix amt="94000"/>
            </a:blip>
            <a:srcRect/>
            <a:stretch>
              <a:fillRect/>
            </a:stretch>
          </a:blipFill>
        </p:spPr>
        <p:txBody>
          <a:bodyPr wrap="square" lIns="0" tIns="0" rIns="0" bIns="0" rtlCol="0"/>
          <a:lstStyle/>
          <a:p>
            <a:endParaRPr/>
          </a:p>
        </p:txBody>
      </p:sp>
      <p:sp>
        <p:nvSpPr>
          <p:cNvPr id="4" name="object 4"/>
          <p:cNvSpPr/>
          <p:nvPr/>
        </p:nvSpPr>
        <p:spPr>
          <a:xfrm>
            <a:off x="6863" y="0"/>
            <a:ext cx="3355008" cy="4679315"/>
          </a:xfrm>
          <a:custGeom>
            <a:avLst/>
            <a:gdLst/>
            <a:ahLst/>
            <a:cxnLst/>
            <a:rect l="l" t="t" r="r" b="b"/>
            <a:pathLst>
              <a:path w="3359150" h="4679315">
                <a:moveTo>
                  <a:pt x="1821316" y="0"/>
                </a:moveTo>
                <a:lnTo>
                  <a:pt x="192491" y="0"/>
                </a:lnTo>
                <a:lnTo>
                  <a:pt x="602304" y="1356375"/>
                </a:lnTo>
                <a:lnTo>
                  <a:pt x="0" y="1356375"/>
                </a:lnTo>
                <a:lnTo>
                  <a:pt x="0" y="2956206"/>
                </a:lnTo>
                <a:lnTo>
                  <a:pt x="1057726" y="2956206"/>
                </a:lnTo>
                <a:lnTo>
                  <a:pt x="1574539" y="4679149"/>
                </a:lnTo>
                <a:lnTo>
                  <a:pt x="3359014" y="4679149"/>
                </a:lnTo>
                <a:lnTo>
                  <a:pt x="1821316" y="0"/>
                </a:lnTo>
                <a:close/>
              </a:path>
            </a:pathLst>
          </a:custGeom>
          <a:solidFill>
            <a:srgbClr val="103676">
              <a:alpha val="34000"/>
            </a:srgbClr>
          </a:solidFill>
        </p:spPr>
        <p:txBody>
          <a:bodyPr wrap="square" lIns="0" tIns="0" rIns="0" bIns="0" rtlCol="0"/>
          <a:lstStyle/>
          <a:p>
            <a:endParaRPr/>
          </a:p>
        </p:txBody>
      </p:sp>
      <p:sp>
        <p:nvSpPr>
          <p:cNvPr id="18" name="Rettangolo 17"/>
          <p:cNvSpPr/>
          <p:nvPr/>
        </p:nvSpPr>
        <p:spPr>
          <a:xfrm>
            <a:off x="4229523" y="1438989"/>
            <a:ext cx="2511500" cy="684926"/>
          </a:xfrm>
          <a:prstGeom prst="rect">
            <a:avLst/>
          </a:prstGeom>
        </p:spPr>
        <p:txBody>
          <a:bodyPr wrap="square" lIns="68607" tIns="34304" rIns="68607" bIns="34304">
            <a:spAutoFit/>
          </a:bodyPr>
          <a:lstStyle/>
          <a:p>
            <a:pPr algn="ctr"/>
            <a:endParaRPr lang="it-IT" sz="4000" b="1" u="sng" dirty="0"/>
          </a:p>
        </p:txBody>
      </p:sp>
    </p:spTree>
    <p:extLst>
      <p:ext uri="{BB962C8B-B14F-4D97-AF65-F5344CB8AC3E}">
        <p14:creationId xmlns:p14="http://schemas.microsoft.com/office/powerpoint/2010/main" val="1182304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37</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sp>
        <p:nvSpPr>
          <p:cNvPr id="29" name="CasellaDiTesto 28">
            <a:extLst>
              <a:ext uri="{FF2B5EF4-FFF2-40B4-BE49-F238E27FC236}">
                <a16:creationId xmlns:a16="http://schemas.microsoft.com/office/drawing/2014/main" xmlns="" id="{7DC4EEB1-D3D6-335D-D70E-7C1DF2666E0C}"/>
              </a:ext>
            </a:extLst>
          </p:cNvPr>
          <p:cNvSpPr txBox="1"/>
          <p:nvPr/>
        </p:nvSpPr>
        <p:spPr>
          <a:xfrm>
            <a:off x="4115364" y="2118476"/>
            <a:ext cx="65" cy="276999"/>
          </a:xfrm>
          <a:prstGeom prst="rect">
            <a:avLst/>
          </a:prstGeom>
          <a:noFill/>
        </p:spPr>
        <p:txBody>
          <a:bodyPr wrap="none" lIns="0" tIns="0" rIns="0" bIns="0" rtlCol="0">
            <a:spAutoFit/>
          </a:bodyPr>
          <a:lstStyle/>
          <a:p>
            <a:endParaRPr lang="it-IT" dirty="0"/>
          </a:p>
        </p:txBody>
      </p:sp>
      <p:graphicFrame>
        <p:nvGraphicFramePr>
          <p:cNvPr id="9" name="Tabella 8">
            <a:extLst>
              <a:ext uri="{FF2B5EF4-FFF2-40B4-BE49-F238E27FC236}">
                <a16:creationId xmlns:a16="http://schemas.microsoft.com/office/drawing/2014/main" xmlns="" id="{29F7DADD-5B2B-7A6E-5EC3-7521520B0CA2}"/>
              </a:ext>
            </a:extLst>
          </p:cNvPr>
          <p:cNvGraphicFramePr>
            <a:graphicFrameLocks noGrp="1"/>
          </p:cNvGraphicFramePr>
          <p:nvPr/>
        </p:nvGraphicFramePr>
        <p:xfrm>
          <a:off x="310062" y="1035367"/>
          <a:ext cx="8295559" cy="2612145"/>
        </p:xfrm>
        <a:graphic>
          <a:graphicData uri="http://schemas.openxmlformats.org/drawingml/2006/table">
            <a:tbl>
              <a:tblPr firstRow="1" bandRow="1">
                <a:tableStyleId>{F5AB1C69-6EDB-4FF4-983F-18BD219EF322}</a:tableStyleId>
              </a:tblPr>
              <a:tblGrid>
                <a:gridCol w="8295559">
                  <a:extLst>
                    <a:ext uri="{9D8B030D-6E8A-4147-A177-3AD203B41FA5}">
                      <a16:colId xmlns:a16="http://schemas.microsoft.com/office/drawing/2014/main" xmlns="" val="41803561"/>
                    </a:ext>
                  </a:extLst>
                </a:gridCol>
              </a:tblGrid>
              <a:tr h="610554">
                <a:tc>
                  <a:txBody>
                    <a:bodyPr/>
                    <a:lstStyle/>
                    <a:p>
                      <a:pPr algn="ctr"/>
                      <a:r>
                        <a:rPr lang="it-IT" sz="1400" b="1" i="1" cap="small" baseline="0" dirty="0">
                          <a:solidFill>
                            <a:srgbClr val="005677"/>
                          </a:solidFill>
                          <a:latin typeface="+mn-lt"/>
                          <a:ea typeface="+mn-ea"/>
                          <a:cs typeface="+mn-cs"/>
                        </a:rPr>
                        <a:t>CIRCOLARE INL  n. 4/2024</a:t>
                      </a:r>
                    </a:p>
                    <a:p>
                      <a:pPr algn="ctr"/>
                      <a:r>
                        <a:rPr lang="it-IT" sz="1400" b="1" i="1" cap="small" baseline="0" dirty="0">
                          <a:solidFill>
                            <a:srgbClr val="005677"/>
                          </a:solidFill>
                          <a:latin typeface="+mn-lt"/>
                          <a:ea typeface="+mn-ea"/>
                          <a:cs typeface="+mn-cs"/>
                        </a:rPr>
                        <a:t>ATTRIBUZIONE DI ULTERIORI CREDITI</a:t>
                      </a:r>
                    </a:p>
                  </a:txBody>
                  <a:tcPr marL="91328" marR="91328">
                    <a:solidFill>
                      <a:schemeClr val="accent3">
                        <a:lumMod val="60000"/>
                        <a:lumOff val="40000"/>
                      </a:schemeClr>
                    </a:solidFill>
                  </a:tcPr>
                </a:tc>
                <a:extLst>
                  <a:ext uri="{0D108BD9-81ED-4DB2-BD59-A6C34878D82A}">
                    <a16:rowId xmlns:a16="http://schemas.microsoft.com/office/drawing/2014/main" xmlns="" val="4074896195"/>
                  </a:ext>
                </a:extLst>
              </a:tr>
              <a:tr h="731520">
                <a:tc>
                  <a:txBody>
                    <a:bodyPr/>
                    <a:lstStyle/>
                    <a:p>
                      <a:pPr marL="0" marR="0" lvl="0" indent="0" algn="just" defTabSz="914400" eaLnBrk="1" fontAlgn="auto" latinLnBrk="0" hangingPunct="1">
                        <a:lnSpc>
                          <a:spcPct val="100000"/>
                        </a:lnSpc>
                        <a:spcBef>
                          <a:spcPts val="600"/>
                        </a:spcBef>
                        <a:spcAft>
                          <a:spcPts val="600"/>
                        </a:spcAft>
                        <a:buClrTx/>
                        <a:buSzTx/>
                        <a:buFont typeface="Wingdings" panose="05000000000000000000" pitchFamily="2" charset="2"/>
                        <a:buNone/>
                        <a:tabLst/>
                        <a:defRPr/>
                      </a:pPr>
                      <a:r>
                        <a:rPr lang="it-IT" sz="1400" b="1" i="0" cap="small" baseline="0" dirty="0">
                          <a:solidFill>
                            <a:srgbClr val="005677"/>
                          </a:solidFill>
                          <a:latin typeface="+mn-lt"/>
                          <a:ea typeface="+mn-ea"/>
                          <a:cs typeface="+mn-cs"/>
                        </a:rPr>
                        <a:t>LA RICHIESTA DI ATTRIBUZIONE DI ULTERIORI CREDITI SARÀ POSSIBILE SOLO AD ESITO DELLE INTEGRAZIONI DELLA PIATTAFORMA INFORMATICA DI CUI DARÀ NOTIZIA L’INL, UNITAMENTE ALLE MODALITÀ OPERATIVE</a:t>
                      </a:r>
                    </a:p>
                  </a:txBody>
                  <a:tcPr marL="91328" marR="91328"/>
                </a:tc>
                <a:extLst>
                  <a:ext uri="{0D108BD9-81ED-4DB2-BD59-A6C34878D82A}">
                    <a16:rowId xmlns:a16="http://schemas.microsoft.com/office/drawing/2014/main" xmlns="" val="1869914085"/>
                  </a:ext>
                </a:extLst>
              </a:tr>
              <a:tr h="526316">
                <a:tc>
                  <a:txBody>
                    <a:bodyPr/>
                    <a:lstStyle/>
                    <a:p>
                      <a:pPr marL="0" marR="0" lvl="0" indent="0" algn="just" defTabSz="914400" eaLnBrk="1" fontAlgn="auto" latinLnBrk="0" hangingPunct="1">
                        <a:lnSpc>
                          <a:spcPct val="100000"/>
                        </a:lnSpc>
                        <a:spcBef>
                          <a:spcPts val="600"/>
                        </a:spcBef>
                        <a:spcAft>
                          <a:spcPts val="600"/>
                        </a:spcAft>
                        <a:buClrTx/>
                        <a:buSzTx/>
                        <a:buFont typeface="Wingdings" panose="05000000000000000000" pitchFamily="2" charset="2"/>
                        <a:buNone/>
                        <a:tabLst/>
                        <a:defRPr/>
                      </a:pPr>
                      <a:r>
                        <a:rPr lang="it-IT" sz="1400" b="1" i="0" cap="small" baseline="0" dirty="0">
                          <a:solidFill>
                            <a:srgbClr val="005677"/>
                          </a:solidFill>
                          <a:latin typeface="+mn-lt"/>
                          <a:ea typeface="+mn-ea"/>
                          <a:cs typeface="+mn-cs"/>
                        </a:rPr>
                        <a:t>I CREDITI ULTERIORI SARANNO ATTRIBUITI CON DECORRENZA «RETROATTIVA», STANTE IL POSSESSO DEL REQUISITO AL MOMENTO DI PRESENTAZIONE DELLA DOMANDA</a:t>
                      </a:r>
                    </a:p>
                  </a:txBody>
                  <a:tcPr marL="91328" marR="91328"/>
                </a:tc>
                <a:extLst>
                  <a:ext uri="{0D108BD9-81ED-4DB2-BD59-A6C34878D82A}">
                    <a16:rowId xmlns:a16="http://schemas.microsoft.com/office/drawing/2014/main" xmlns="" val="4084338131"/>
                  </a:ext>
                </a:extLst>
              </a:tr>
              <a:tr h="743755">
                <a:tc>
                  <a:txBody>
                    <a:bodyPr/>
                    <a:lstStyle/>
                    <a:p>
                      <a:pPr marL="0" indent="0" algn="just">
                        <a:spcBef>
                          <a:spcPts val="600"/>
                        </a:spcBef>
                        <a:spcAft>
                          <a:spcPts val="600"/>
                        </a:spcAft>
                        <a:buFont typeface="Wingdings" panose="05000000000000000000" pitchFamily="2" charset="2"/>
                        <a:buNone/>
                      </a:pPr>
                      <a:r>
                        <a:rPr lang="it-IT" sz="1400" b="1" i="0" cap="small" baseline="0" dirty="0">
                          <a:solidFill>
                            <a:srgbClr val="005677"/>
                          </a:solidFill>
                          <a:latin typeface="+mn-lt"/>
                          <a:ea typeface="+mn-ea"/>
                          <a:cs typeface="+mn-cs"/>
                        </a:rPr>
                        <a:t>SE IL REQUISITO È CONSEGUITO SUCCESSIVAMENTE ALLA DATA DI PRESENTAZIONE DELLA DOMANDA, I CREDITI ULTERIORI SARANNO INVECE ATTRIBUITI MEDIANTE AGGIORNAMENTO DEL PUNTEGGIO DELLA PATENTE</a:t>
                      </a:r>
                    </a:p>
                  </a:txBody>
                  <a:tcPr marL="91328" marR="91328"/>
                </a:tc>
                <a:extLst>
                  <a:ext uri="{0D108BD9-81ED-4DB2-BD59-A6C34878D82A}">
                    <a16:rowId xmlns:a16="http://schemas.microsoft.com/office/drawing/2014/main" xmlns="" val="1011980265"/>
                  </a:ext>
                </a:extLst>
              </a:tr>
            </a:tbl>
          </a:graphicData>
        </a:graphic>
      </p:graphicFrame>
      <p:sp>
        <p:nvSpPr>
          <p:cNvPr id="2" name="object 6">
            <a:extLst>
              <a:ext uri="{FF2B5EF4-FFF2-40B4-BE49-F238E27FC236}">
                <a16:creationId xmlns:a16="http://schemas.microsoft.com/office/drawing/2014/main" xmlns="" id="{D6A4AA09-EAF9-78DE-2FCE-48482D5D8955}"/>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996058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38</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sp>
        <p:nvSpPr>
          <p:cNvPr id="29" name="CasellaDiTesto 28">
            <a:extLst>
              <a:ext uri="{FF2B5EF4-FFF2-40B4-BE49-F238E27FC236}">
                <a16:creationId xmlns:a16="http://schemas.microsoft.com/office/drawing/2014/main" xmlns="" id="{7DC4EEB1-D3D6-335D-D70E-7C1DF2666E0C}"/>
              </a:ext>
            </a:extLst>
          </p:cNvPr>
          <p:cNvSpPr txBox="1"/>
          <p:nvPr/>
        </p:nvSpPr>
        <p:spPr>
          <a:xfrm>
            <a:off x="4115364" y="2118476"/>
            <a:ext cx="65" cy="276999"/>
          </a:xfrm>
          <a:prstGeom prst="rect">
            <a:avLst/>
          </a:prstGeom>
          <a:noFill/>
        </p:spPr>
        <p:txBody>
          <a:bodyPr wrap="none" lIns="0" tIns="0" rIns="0" bIns="0" rtlCol="0">
            <a:spAutoFit/>
          </a:bodyPr>
          <a:lstStyle/>
          <a:p>
            <a:endParaRPr lang="it-IT" dirty="0"/>
          </a:p>
        </p:txBody>
      </p:sp>
      <p:graphicFrame>
        <p:nvGraphicFramePr>
          <p:cNvPr id="9" name="Tabella 8">
            <a:extLst>
              <a:ext uri="{FF2B5EF4-FFF2-40B4-BE49-F238E27FC236}">
                <a16:creationId xmlns:a16="http://schemas.microsoft.com/office/drawing/2014/main" xmlns="" id="{29F7DADD-5B2B-7A6E-5EC3-7521520B0CA2}"/>
              </a:ext>
            </a:extLst>
          </p:cNvPr>
          <p:cNvGraphicFramePr>
            <a:graphicFrameLocks noGrp="1"/>
          </p:cNvGraphicFramePr>
          <p:nvPr>
            <p:extLst>
              <p:ext uri="{D42A27DB-BD31-4B8C-83A1-F6EECF244321}">
                <p14:modId xmlns:p14="http://schemas.microsoft.com/office/powerpoint/2010/main" val="1351424755"/>
              </p:ext>
            </p:extLst>
          </p:nvPr>
        </p:nvGraphicFramePr>
        <p:xfrm>
          <a:off x="690592" y="517525"/>
          <a:ext cx="7534499" cy="3844106"/>
        </p:xfrm>
        <a:graphic>
          <a:graphicData uri="http://schemas.openxmlformats.org/drawingml/2006/table">
            <a:tbl>
              <a:tblPr firstRow="1" bandRow="1">
                <a:tableStyleId>{F5AB1C69-6EDB-4FF4-983F-18BD219EF322}</a:tableStyleId>
              </a:tblPr>
              <a:tblGrid>
                <a:gridCol w="7534499">
                  <a:extLst>
                    <a:ext uri="{9D8B030D-6E8A-4147-A177-3AD203B41FA5}">
                      <a16:colId xmlns:a16="http://schemas.microsoft.com/office/drawing/2014/main" xmlns="" val="41803561"/>
                    </a:ext>
                  </a:extLst>
                </a:gridCol>
              </a:tblGrid>
              <a:tr h="1190075">
                <a:tc>
                  <a:txBody>
                    <a:bodyPr/>
                    <a:lstStyle/>
                    <a:p>
                      <a:pPr algn="ctr"/>
                      <a:r>
                        <a:rPr lang="it-IT" sz="1800" b="1" dirty="0">
                          <a:solidFill>
                            <a:schemeClr val="tx2"/>
                          </a:solidFill>
                          <a:effectLst/>
                          <a:latin typeface="+mn-lt"/>
                          <a:ea typeface="+mn-ea"/>
                          <a:cs typeface="+mn-cs"/>
                        </a:rPr>
                        <a:t>Al rilascio della patente, viene attribuito un punteggio di 30 crediti.</a:t>
                      </a:r>
                    </a:p>
                    <a:p>
                      <a:pPr algn="ctr"/>
                      <a:r>
                        <a:rPr lang="it-IT" sz="1800" b="1" dirty="0">
                          <a:solidFill>
                            <a:schemeClr val="tx2"/>
                          </a:solidFill>
                          <a:effectLst/>
                          <a:latin typeface="+mn-lt"/>
                          <a:ea typeface="+mn-ea"/>
                          <a:cs typeface="+mn-cs"/>
                        </a:rPr>
                        <a:t>Il punteggio può essere incrementato,</a:t>
                      </a:r>
                    </a:p>
                    <a:p>
                      <a:pPr algn="ctr"/>
                      <a:r>
                        <a:rPr lang="it-IT" sz="1800" b="1" dirty="0">
                          <a:solidFill>
                            <a:schemeClr val="tx2"/>
                          </a:solidFill>
                          <a:effectLst/>
                          <a:latin typeface="+mn-lt"/>
                          <a:ea typeface="+mn-ea"/>
                          <a:cs typeface="+mn-cs"/>
                        </a:rPr>
                        <a:t>FINO ALLA SOGLIA MASSIMA DI 100 CREDITI COMPLESSIVI,</a:t>
                      </a:r>
                    </a:p>
                    <a:p>
                      <a:pPr algn="ctr"/>
                      <a:r>
                        <a:rPr lang="it-IT" sz="1800" b="1" dirty="0">
                          <a:solidFill>
                            <a:schemeClr val="tx2"/>
                          </a:solidFill>
                          <a:effectLst/>
                          <a:latin typeface="+mn-lt"/>
                          <a:ea typeface="+mn-ea"/>
                          <a:cs typeface="+mn-cs"/>
                        </a:rPr>
                        <a:t>con l’attribuzione dei </a:t>
                      </a:r>
                      <a:r>
                        <a:rPr lang="it-IT" sz="1800" b="1" dirty="0">
                          <a:solidFill>
                            <a:srgbClr val="005677"/>
                          </a:solidFill>
                          <a:effectLst/>
                          <a:latin typeface="+mn-lt"/>
                          <a:ea typeface="+mn-ea"/>
                          <a:cs typeface="+mn-cs"/>
                        </a:rPr>
                        <a:t>seguenti CREDITI ULTERIORI</a:t>
                      </a:r>
                      <a:r>
                        <a:rPr lang="it-IT" sz="1800" b="1" dirty="0">
                          <a:solidFill>
                            <a:schemeClr val="tx2"/>
                          </a:solidFill>
                          <a:effectLst/>
                          <a:latin typeface="+mn-lt"/>
                          <a:ea typeface="+mn-ea"/>
                          <a:cs typeface="+mn-cs"/>
                        </a:rPr>
                        <a:t>:</a:t>
                      </a:r>
                      <a:endParaRPr lang="it-IT" sz="1800" dirty="0"/>
                    </a:p>
                  </a:txBody>
                  <a:tcPr marL="91328" marR="91328">
                    <a:solidFill>
                      <a:schemeClr val="accent3">
                        <a:lumMod val="60000"/>
                        <a:lumOff val="40000"/>
                      </a:schemeClr>
                    </a:solidFill>
                  </a:tcPr>
                </a:tc>
                <a:extLst>
                  <a:ext uri="{0D108BD9-81ED-4DB2-BD59-A6C34878D82A}">
                    <a16:rowId xmlns:a16="http://schemas.microsoft.com/office/drawing/2014/main" xmlns="" val="4074896195"/>
                  </a:ext>
                </a:extLst>
              </a:tr>
              <a:tr h="714925">
                <a:tc>
                  <a:txBody>
                    <a:bodyPr/>
                    <a:lstStyle/>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None/>
                        <a:tabLst/>
                        <a:defRPr/>
                      </a:pPr>
                      <a:endParaRPr lang="it-IT" sz="800" dirty="0"/>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800" b="1" dirty="0">
                          <a:solidFill>
                            <a:schemeClr val="tx2"/>
                          </a:solidFill>
                          <a:effectLst/>
                          <a:latin typeface="+mn-lt"/>
                          <a:ea typeface="+mn-ea"/>
                          <a:cs typeface="+mn-cs"/>
                        </a:rPr>
                        <a:t>per STORICITA’ DELL’AZIENDA: fino a 10 crediti al rilascio della patente;</a:t>
                      </a:r>
                    </a:p>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None/>
                        <a:tabLst/>
                        <a:defRPr/>
                      </a:pPr>
                      <a:endParaRPr lang="it-IT" sz="800" b="1" dirty="0">
                        <a:solidFill>
                          <a:schemeClr val="tx2"/>
                        </a:solidFill>
                        <a:effectLst/>
                        <a:latin typeface="+mn-lt"/>
                        <a:ea typeface="+mn-ea"/>
                        <a:cs typeface="+mn-cs"/>
                      </a:endParaRPr>
                    </a:p>
                  </a:txBody>
                  <a:tcPr marL="91328" marR="91328"/>
                </a:tc>
                <a:extLst>
                  <a:ext uri="{0D108BD9-81ED-4DB2-BD59-A6C34878D82A}">
                    <a16:rowId xmlns:a16="http://schemas.microsoft.com/office/drawing/2014/main" xmlns="" val="1869914085"/>
                  </a:ext>
                </a:extLst>
              </a:tr>
              <a:tr h="897805">
                <a:tc>
                  <a:txBody>
                    <a:bodyPr/>
                    <a:lstStyle/>
                    <a:p>
                      <a:pPr marL="0" marR="0" lvl="0" indent="0" algn="just" defTabSz="914400" eaLnBrk="1" fontAlgn="auto" latinLnBrk="0" hangingPunct="1">
                        <a:lnSpc>
                          <a:spcPct val="100000"/>
                        </a:lnSpc>
                        <a:spcBef>
                          <a:spcPts val="0"/>
                        </a:spcBef>
                        <a:spcAft>
                          <a:spcPts val="0"/>
                        </a:spcAft>
                        <a:buClrTx/>
                        <a:buSzTx/>
                        <a:buFont typeface="Wingdings" panose="05000000000000000000" pitchFamily="2" charset="2"/>
                        <a:buNone/>
                        <a:tabLst/>
                        <a:defRPr/>
                      </a:pPr>
                      <a:endParaRPr lang="it-IT" sz="800" dirty="0"/>
                    </a:p>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800" b="1" dirty="0">
                          <a:solidFill>
                            <a:schemeClr val="tx2"/>
                          </a:solidFill>
                          <a:effectLst/>
                          <a:latin typeface="+mn-lt"/>
                          <a:ea typeface="+mn-ea"/>
                          <a:cs typeface="+mn-cs"/>
                        </a:rPr>
                        <a:t>per ASSENZA DI PROVVEDIMENTI DI DECURTAZIONE DEL PUNTEGGIO: </a:t>
                      </a:r>
                    </a:p>
                    <a:p>
                      <a:pPr marL="0" marR="0" lvl="0" indent="0" algn="just"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1800" b="1" dirty="0">
                          <a:solidFill>
                            <a:schemeClr val="tx2"/>
                          </a:solidFill>
                          <a:effectLst/>
                          <a:latin typeface="+mn-lt"/>
                          <a:ea typeface="+mn-ea"/>
                          <a:cs typeface="+mn-cs"/>
                        </a:rPr>
                        <a:t>      fino a 20 crediti</a:t>
                      </a:r>
                      <a:r>
                        <a:rPr lang="it-IT" sz="1800" b="1" dirty="0" smtClean="0">
                          <a:solidFill>
                            <a:schemeClr val="tx2"/>
                          </a:solidFill>
                          <a:effectLst/>
                          <a:latin typeface="+mn-lt"/>
                          <a:ea typeface="+mn-ea"/>
                          <a:cs typeface="+mn-cs"/>
                        </a:rPr>
                        <a:t>;</a:t>
                      </a:r>
                      <a:endParaRPr lang="it-IT" sz="1800" b="1" dirty="0">
                        <a:solidFill>
                          <a:schemeClr val="tx2"/>
                        </a:solidFill>
                        <a:effectLst/>
                        <a:latin typeface="+mn-lt"/>
                        <a:ea typeface="+mn-ea"/>
                        <a:cs typeface="+mn-cs"/>
                      </a:endParaRPr>
                    </a:p>
                  </a:txBody>
                  <a:tcPr marL="91328" marR="91328"/>
                </a:tc>
                <a:extLst>
                  <a:ext uri="{0D108BD9-81ED-4DB2-BD59-A6C34878D82A}">
                    <a16:rowId xmlns:a16="http://schemas.microsoft.com/office/drawing/2014/main" xmlns="" val="4084338131"/>
                  </a:ext>
                </a:extLst>
              </a:tr>
              <a:tr h="1041301">
                <a:tc>
                  <a:txBody>
                    <a:bodyPr/>
                    <a:lstStyle/>
                    <a:p>
                      <a:pPr marL="0" indent="0">
                        <a:buFont typeface="Wingdings" panose="05000000000000000000" pitchFamily="2" charset="2"/>
                        <a:buNone/>
                      </a:pPr>
                      <a:endParaRPr lang="it-IT" sz="800" b="1" dirty="0">
                        <a:solidFill>
                          <a:schemeClr val="tx2"/>
                        </a:solidFill>
                        <a:effectLst/>
                        <a:latin typeface="+mn-lt"/>
                        <a:ea typeface="+mn-ea"/>
                        <a:cs typeface="+mn-cs"/>
                      </a:endParaRPr>
                    </a:p>
                    <a:p>
                      <a:pPr marL="285750" indent="-285750">
                        <a:buFont typeface="Wingdings" panose="05000000000000000000" pitchFamily="2" charset="2"/>
                        <a:buChar char="ü"/>
                      </a:pPr>
                      <a:r>
                        <a:rPr lang="it-IT" sz="1800" b="1" dirty="0">
                          <a:solidFill>
                            <a:schemeClr val="tx2"/>
                          </a:solidFill>
                          <a:effectLst/>
                          <a:latin typeface="+mn-lt"/>
                          <a:ea typeface="+mn-ea"/>
                          <a:cs typeface="+mn-cs"/>
                        </a:rPr>
                        <a:t>per ATTIVITÀ, INVESTIMENTI O FORMAZIONE: fino a 40 crediti, di cui fino a 30 per interventi in materia di salute e sicurezza sul lavoro e fino a 10 per interventi in altri ambiti. </a:t>
                      </a:r>
                    </a:p>
                  </a:txBody>
                  <a:tcPr marL="91328" marR="91328"/>
                </a:tc>
                <a:extLst>
                  <a:ext uri="{0D108BD9-81ED-4DB2-BD59-A6C34878D82A}">
                    <a16:rowId xmlns:a16="http://schemas.microsoft.com/office/drawing/2014/main" xmlns="" val="1011980265"/>
                  </a:ext>
                </a:extLst>
              </a:tr>
            </a:tbl>
          </a:graphicData>
        </a:graphic>
      </p:graphicFrame>
      <p:sp>
        <p:nvSpPr>
          <p:cNvPr id="2" name="object 6">
            <a:extLst>
              <a:ext uri="{FF2B5EF4-FFF2-40B4-BE49-F238E27FC236}">
                <a16:creationId xmlns:a16="http://schemas.microsoft.com/office/drawing/2014/main" xmlns="" id="{A07FD278-2358-6F58-342E-EAEB1D9FC165}"/>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2750994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39</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667135" y="669925"/>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STORICITA’ DELL’AZIENDA</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nvGraphicFramePr>
        <p:xfrm>
          <a:off x="854858" y="1385570"/>
          <a:ext cx="7553524" cy="914400"/>
        </p:xfrm>
        <a:graphic>
          <a:graphicData uri="http://schemas.openxmlformats.org/drawingml/2006/table">
            <a:tbl>
              <a:tblPr firstRow="1" bandRow="1">
                <a:tableStyleId>{5C22544A-7EE6-4342-B048-85BDC9FD1C3A}</a:tableStyleId>
              </a:tblPr>
              <a:tblGrid>
                <a:gridCol w="7553524">
                  <a:extLst>
                    <a:ext uri="{9D8B030D-6E8A-4147-A177-3AD203B41FA5}">
                      <a16:colId xmlns:a16="http://schemas.microsoft.com/office/drawing/2014/main" xmlns="" val="951336313"/>
                    </a:ext>
                  </a:extLst>
                </a:gridCol>
              </a:tblGrid>
              <a:tr h="914400">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Fino a 10 CREDITI attribuiti AL MOMENTO DEL RILASCIO DELLA PATENTE</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in base alla data di iscrizione del soggetto richiedente alla CCIAA</a:t>
                      </a: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9" name="Tabella 8">
            <a:extLst>
              <a:ext uri="{FF2B5EF4-FFF2-40B4-BE49-F238E27FC236}">
                <a16:creationId xmlns:a16="http://schemas.microsoft.com/office/drawing/2014/main" xmlns="" id="{B74772C9-88CA-BA55-1230-100890228B8C}"/>
              </a:ext>
            </a:extLst>
          </p:cNvPr>
          <p:cNvGraphicFramePr>
            <a:graphicFrameLocks noGrp="1"/>
          </p:cNvGraphicFramePr>
          <p:nvPr/>
        </p:nvGraphicFramePr>
        <p:xfrm>
          <a:off x="1451652" y="2422525"/>
          <a:ext cx="6088484" cy="1854200"/>
        </p:xfrm>
        <a:graphic>
          <a:graphicData uri="http://schemas.openxmlformats.org/drawingml/2006/table">
            <a:tbl>
              <a:tblPr firstRow="1" bandRow="1">
                <a:tableStyleId>{F5AB1C69-6EDB-4FF4-983F-18BD219EF322}</a:tableStyleId>
              </a:tblPr>
              <a:tblGrid>
                <a:gridCol w="3044242">
                  <a:extLst>
                    <a:ext uri="{9D8B030D-6E8A-4147-A177-3AD203B41FA5}">
                      <a16:colId xmlns:a16="http://schemas.microsoft.com/office/drawing/2014/main" xmlns="" val="576255554"/>
                    </a:ext>
                  </a:extLst>
                </a:gridCol>
                <a:gridCol w="3044242">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Iscrizione alla CCIAA</a:t>
                      </a:r>
                    </a:p>
                  </a:txBody>
                  <a:tcPr marL="91328" marR="91328">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solidFill>
                      <a:schemeClr val="accent3">
                        <a:lumMod val="40000"/>
                        <a:lumOff val="60000"/>
                      </a:schemeClr>
                    </a:solidFill>
                  </a:tcPr>
                </a:tc>
                <a:extLst>
                  <a:ext uri="{0D108BD9-81ED-4DB2-BD59-A6C34878D82A}">
                    <a16:rowId xmlns:a16="http://schemas.microsoft.com/office/drawing/2014/main" xmlns="" val="2623277015"/>
                  </a:ext>
                </a:extLst>
              </a:tr>
              <a:tr h="370840">
                <a:tc>
                  <a:txBody>
                    <a:bodyPr/>
                    <a:lstStyle/>
                    <a:p>
                      <a:pPr algn="ctr"/>
                      <a:r>
                        <a:rPr lang="it-IT" sz="1600" b="0" i="0" cap="none" baseline="0" dirty="0">
                          <a:solidFill>
                            <a:schemeClr val="tx2"/>
                          </a:solidFill>
                          <a:latin typeface="+mn-lt"/>
                          <a:ea typeface="+mn-ea"/>
                          <a:cs typeface="+mn-cs"/>
                        </a:rPr>
                        <a:t>Da 5 a 10 anni</a:t>
                      </a:r>
                    </a:p>
                  </a:txBody>
                  <a:tcPr marL="91328" marR="91328">
                    <a:solidFill>
                      <a:schemeClr val="accent3">
                        <a:lumMod val="20000"/>
                        <a:lumOff val="80000"/>
                      </a:schemeClr>
                    </a:solidFill>
                  </a:tcPr>
                </a:tc>
                <a:tc>
                  <a:txBody>
                    <a:bodyPr/>
                    <a:lstStyle/>
                    <a:p>
                      <a:pPr algn="ctr"/>
                      <a:r>
                        <a:rPr lang="it-IT" sz="1600" b="0" i="0" cap="none" baseline="0" dirty="0">
                          <a:solidFill>
                            <a:schemeClr val="tx2"/>
                          </a:solidFill>
                          <a:latin typeface="+mn-lt"/>
                          <a:ea typeface="+mn-ea"/>
                          <a:cs typeface="+mn-cs"/>
                        </a:rPr>
                        <a:t>3</a:t>
                      </a:r>
                    </a:p>
                  </a:txBody>
                  <a:tcPr marL="91328" marR="91328">
                    <a:solidFill>
                      <a:schemeClr val="accent3">
                        <a:lumMod val="20000"/>
                        <a:lumOff val="80000"/>
                      </a:schemeClr>
                    </a:solidFill>
                  </a:tcPr>
                </a:tc>
                <a:extLst>
                  <a:ext uri="{0D108BD9-81ED-4DB2-BD59-A6C34878D82A}">
                    <a16:rowId xmlns:a16="http://schemas.microsoft.com/office/drawing/2014/main" xmlns="" val="3323537460"/>
                  </a:ext>
                </a:extLst>
              </a:tr>
              <a:tr h="370840">
                <a:tc>
                  <a:txBody>
                    <a:bodyPr/>
                    <a:lstStyle/>
                    <a:p>
                      <a:pPr algn="ctr"/>
                      <a:r>
                        <a:rPr lang="it-IT" sz="1600" b="0" i="0" cap="none" baseline="0" dirty="0">
                          <a:solidFill>
                            <a:schemeClr val="tx2"/>
                          </a:solidFill>
                          <a:latin typeface="+mn-lt"/>
                          <a:ea typeface="+mn-ea"/>
                          <a:cs typeface="+mn-cs"/>
                        </a:rPr>
                        <a:t>Da 11 a 15 anni</a:t>
                      </a:r>
                    </a:p>
                  </a:txBody>
                  <a:tcPr marL="91328" marR="91328">
                    <a:solidFill>
                      <a:schemeClr val="accent3">
                        <a:lumMod val="20000"/>
                        <a:lumOff val="80000"/>
                      </a:schemeClr>
                    </a:solidFill>
                  </a:tcPr>
                </a:tc>
                <a:tc>
                  <a:txBody>
                    <a:bodyPr/>
                    <a:lstStyle/>
                    <a:p>
                      <a:pPr algn="ctr"/>
                      <a:r>
                        <a:rPr lang="it-IT" sz="1600" b="0" i="0" cap="none" baseline="0" dirty="0">
                          <a:solidFill>
                            <a:schemeClr val="tx2"/>
                          </a:solidFill>
                          <a:latin typeface="+mn-lt"/>
                          <a:ea typeface="+mn-ea"/>
                          <a:cs typeface="+mn-cs"/>
                        </a:rPr>
                        <a:t>5</a:t>
                      </a:r>
                    </a:p>
                  </a:txBody>
                  <a:tcPr marL="91328" marR="91328">
                    <a:solidFill>
                      <a:schemeClr val="accent3">
                        <a:lumMod val="20000"/>
                        <a:lumOff val="80000"/>
                      </a:schemeClr>
                    </a:solidFill>
                  </a:tcPr>
                </a:tc>
                <a:extLst>
                  <a:ext uri="{0D108BD9-81ED-4DB2-BD59-A6C34878D82A}">
                    <a16:rowId xmlns:a16="http://schemas.microsoft.com/office/drawing/2014/main" xmlns="" val="538263450"/>
                  </a:ext>
                </a:extLst>
              </a:tr>
              <a:tr h="370840">
                <a:tc>
                  <a:txBody>
                    <a:bodyPr/>
                    <a:lstStyle/>
                    <a:p>
                      <a:pPr algn="ctr"/>
                      <a:r>
                        <a:rPr lang="it-IT" sz="1600" b="0" i="0" cap="none" baseline="0" dirty="0">
                          <a:solidFill>
                            <a:schemeClr val="tx2"/>
                          </a:solidFill>
                          <a:latin typeface="+mn-lt"/>
                          <a:ea typeface="+mn-ea"/>
                          <a:cs typeface="+mn-cs"/>
                        </a:rPr>
                        <a:t>Da 16 a 20 anni</a:t>
                      </a:r>
                    </a:p>
                  </a:txBody>
                  <a:tcPr marL="91328" marR="91328">
                    <a:solidFill>
                      <a:schemeClr val="accent3">
                        <a:lumMod val="20000"/>
                        <a:lumOff val="80000"/>
                      </a:schemeClr>
                    </a:solidFill>
                  </a:tcPr>
                </a:tc>
                <a:tc>
                  <a:txBody>
                    <a:bodyPr/>
                    <a:lstStyle/>
                    <a:p>
                      <a:pPr algn="ctr"/>
                      <a:r>
                        <a:rPr lang="it-IT" sz="1600" b="0" i="0" cap="none" baseline="0" dirty="0">
                          <a:solidFill>
                            <a:schemeClr val="tx2"/>
                          </a:solidFill>
                          <a:latin typeface="+mn-lt"/>
                          <a:ea typeface="+mn-ea"/>
                          <a:cs typeface="+mn-cs"/>
                        </a:rPr>
                        <a:t>8</a:t>
                      </a:r>
                    </a:p>
                  </a:txBody>
                  <a:tcPr marL="91328" marR="91328">
                    <a:solidFill>
                      <a:schemeClr val="accent3">
                        <a:lumMod val="20000"/>
                        <a:lumOff val="80000"/>
                      </a:schemeClr>
                    </a:solidFill>
                  </a:tcPr>
                </a:tc>
                <a:extLst>
                  <a:ext uri="{0D108BD9-81ED-4DB2-BD59-A6C34878D82A}">
                    <a16:rowId xmlns:a16="http://schemas.microsoft.com/office/drawing/2014/main" xmlns="" val="2950145829"/>
                  </a:ext>
                </a:extLst>
              </a:tr>
              <a:tr h="370840">
                <a:tc>
                  <a:txBody>
                    <a:bodyPr/>
                    <a:lstStyle/>
                    <a:p>
                      <a:pPr algn="ctr"/>
                      <a:r>
                        <a:rPr lang="it-IT" sz="1600" b="0" i="0" cap="none" baseline="0" dirty="0">
                          <a:solidFill>
                            <a:schemeClr val="tx2"/>
                          </a:solidFill>
                          <a:latin typeface="+mn-lt"/>
                          <a:ea typeface="+mn-ea"/>
                          <a:cs typeface="+mn-cs"/>
                        </a:rPr>
                        <a:t>Oltre 20 anni</a:t>
                      </a:r>
                    </a:p>
                  </a:txBody>
                  <a:tcPr marL="91328" marR="91328">
                    <a:solidFill>
                      <a:schemeClr val="accent3">
                        <a:lumMod val="20000"/>
                        <a:lumOff val="80000"/>
                      </a:schemeClr>
                    </a:solidFill>
                  </a:tcPr>
                </a:tc>
                <a:tc>
                  <a:txBody>
                    <a:bodyPr/>
                    <a:lstStyle/>
                    <a:p>
                      <a:pPr algn="ctr"/>
                      <a:r>
                        <a:rPr lang="it-IT" sz="1600" b="0" i="0" cap="none" baseline="0" dirty="0">
                          <a:solidFill>
                            <a:schemeClr val="tx2"/>
                          </a:solidFill>
                          <a:latin typeface="+mn-lt"/>
                          <a:ea typeface="+mn-ea"/>
                          <a:cs typeface="+mn-cs"/>
                        </a:rPr>
                        <a:t>10 </a:t>
                      </a:r>
                    </a:p>
                  </a:txBody>
                  <a:tcPr marL="91328" marR="91328">
                    <a:solidFill>
                      <a:schemeClr val="accent3">
                        <a:lumMod val="20000"/>
                        <a:lumOff val="80000"/>
                      </a:schemeClr>
                    </a:solidFill>
                  </a:tcPr>
                </a:tc>
                <a:extLst>
                  <a:ext uri="{0D108BD9-81ED-4DB2-BD59-A6C34878D82A}">
                    <a16:rowId xmlns:a16="http://schemas.microsoft.com/office/drawing/2014/main" xmlns="" val="2375096882"/>
                  </a:ext>
                </a:extLst>
              </a:tr>
            </a:tbl>
          </a:graphicData>
        </a:graphic>
      </p:graphicFrame>
      <p:sp>
        <p:nvSpPr>
          <p:cNvPr id="2" name="object 6">
            <a:extLst>
              <a:ext uri="{FF2B5EF4-FFF2-40B4-BE49-F238E27FC236}">
                <a16:creationId xmlns:a16="http://schemas.microsoft.com/office/drawing/2014/main" xmlns="" id="{8B966888-72A4-B37C-E6B9-6609CF5E33F8}"/>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70842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746125"/>
            <a:ext cx="7745511" cy="323165"/>
          </a:xfrm>
        </p:spPr>
        <p:txBody>
          <a:bodyPr/>
          <a:lstStyle/>
          <a:p>
            <a:pPr algn="l"/>
            <a:r>
              <a:rPr lang="it-IT" u="sng" cap="small" dirty="0">
                <a:solidFill>
                  <a:srgbClr val="103676"/>
                </a:solidFill>
              </a:rPr>
              <a:t>CONTROLLO DELLA PATENTE DA PARTE DEL COMMITTENTE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4</a:t>
            </a:fld>
            <a:endParaRPr lang="it-IT" dirty="0"/>
          </a:p>
        </p:txBody>
      </p:sp>
      <p:sp>
        <p:nvSpPr>
          <p:cNvPr id="7" name="bg object 16"/>
          <p:cNvSpPr/>
          <p:nvPr/>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
        <p:nvSpPr>
          <p:cNvPr id="13" name="object 7"/>
          <p:cNvSpPr txBox="1">
            <a:spLocks noGrp="1"/>
          </p:cNvSpPr>
          <p:nvPr>
            <p:ph type="body" sz="quarter" idx="11"/>
          </p:nvPr>
        </p:nvSpPr>
        <p:spPr>
          <a:xfrm>
            <a:off x="685800" y="4649123"/>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extLst>
              <p:ext uri="{D42A27DB-BD31-4B8C-83A1-F6EECF244321}">
                <p14:modId xmlns:p14="http://schemas.microsoft.com/office/powerpoint/2010/main" val="2841616944"/>
              </p:ext>
            </p:extLst>
          </p:nvPr>
        </p:nvGraphicFramePr>
        <p:xfrm>
          <a:off x="671837" y="1538605"/>
          <a:ext cx="7938761" cy="731520"/>
        </p:xfrm>
        <a:graphic>
          <a:graphicData uri="http://schemas.openxmlformats.org/drawingml/2006/table">
            <a:tbl>
              <a:tblPr firstRow="1" bandRow="1">
                <a:tableStyleId>{5C22544A-7EE6-4342-B048-85BDC9FD1C3A}</a:tableStyleId>
              </a:tblPr>
              <a:tblGrid>
                <a:gridCol w="7938761">
                  <a:extLst>
                    <a:ext uri="{9D8B030D-6E8A-4147-A177-3AD203B41FA5}">
                      <a16:colId xmlns:a16="http://schemas.microsoft.com/office/drawing/2014/main" xmlns="" val="951336313"/>
                    </a:ext>
                  </a:extLst>
                </a:gridCol>
              </a:tblGrid>
              <a:tr h="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IL COMMITTENTE VERIFICA IL POSSESSO DELLA PATENTE O DEL DOCUMENTO EQUIVALENTE NEI CONFRONTI DELLE IMPRESE ESECUTRICI O DEI LAVORATORI AUTONOMI, ANCHE NEI CASI DI SUBAPPALTO, OVVERO, DELL’ATTESTAZIONE DI QUALIFICAZIONE SOA</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5" name="Tabella 4">
            <a:extLst>
              <a:ext uri="{FF2B5EF4-FFF2-40B4-BE49-F238E27FC236}">
                <a16:creationId xmlns:a16="http://schemas.microsoft.com/office/drawing/2014/main" xmlns="" id="{A8C18F4D-D317-D627-DCC9-790956D755D3}"/>
              </a:ext>
            </a:extLst>
          </p:cNvPr>
          <p:cNvGraphicFramePr>
            <a:graphicFrameLocks noGrp="1"/>
          </p:cNvGraphicFramePr>
          <p:nvPr>
            <p:extLst>
              <p:ext uri="{D42A27DB-BD31-4B8C-83A1-F6EECF244321}">
                <p14:modId xmlns:p14="http://schemas.microsoft.com/office/powerpoint/2010/main" val="2682014910"/>
              </p:ext>
            </p:extLst>
          </p:nvPr>
        </p:nvGraphicFramePr>
        <p:xfrm>
          <a:off x="671838" y="2651125"/>
          <a:ext cx="7938761" cy="381000"/>
        </p:xfrm>
        <a:graphic>
          <a:graphicData uri="http://schemas.openxmlformats.org/drawingml/2006/table">
            <a:tbl>
              <a:tblPr firstRow="1" bandRow="1">
                <a:tableStyleId>{5C22544A-7EE6-4342-B048-85BDC9FD1C3A}</a:tableStyleId>
              </a:tblPr>
              <a:tblGrid>
                <a:gridCol w="7938761">
                  <a:extLst>
                    <a:ext uri="{9D8B030D-6E8A-4147-A177-3AD203B41FA5}">
                      <a16:colId xmlns:a16="http://schemas.microsoft.com/office/drawing/2014/main" xmlns="" val="951336313"/>
                    </a:ext>
                  </a:extLst>
                </a:gridCol>
              </a:tblGrid>
              <a:tr h="3810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SANZIONE AMMINISTRATIVA IN CAPO AL COMMITTENTE </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6" name="Tabella 5">
            <a:extLst>
              <a:ext uri="{FF2B5EF4-FFF2-40B4-BE49-F238E27FC236}">
                <a16:creationId xmlns:a16="http://schemas.microsoft.com/office/drawing/2014/main" xmlns="" id="{0655677A-A142-3BF7-A32A-9A2BD7642550}"/>
              </a:ext>
            </a:extLst>
          </p:cNvPr>
          <p:cNvGraphicFramePr>
            <a:graphicFrameLocks noGrp="1"/>
          </p:cNvGraphicFramePr>
          <p:nvPr>
            <p:extLst>
              <p:ext uri="{D42A27DB-BD31-4B8C-83A1-F6EECF244321}">
                <p14:modId xmlns:p14="http://schemas.microsoft.com/office/powerpoint/2010/main" val="2490417184"/>
              </p:ext>
            </p:extLst>
          </p:nvPr>
        </p:nvGraphicFramePr>
        <p:xfrm>
          <a:off x="640169" y="3336925"/>
          <a:ext cx="7938761" cy="518160"/>
        </p:xfrm>
        <a:graphic>
          <a:graphicData uri="http://schemas.openxmlformats.org/drawingml/2006/table">
            <a:tbl>
              <a:tblPr firstRow="1" bandRow="1">
                <a:tableStyleId>{5C22544A-7EE6-4342-B048-85BDC9FD1C3A}</a:tableStyleId>
              </a:tblPr>
              <a:tblGrid>
                <a:gridCol w="7938761">
                  <a:extLst>
                    <a:ext uri="{9D8B030D-6E8A-4147-A177-3AD203B41FA5}">
                      <a16:colId xmlns:a16="http://schemas.microsoft.com/office/drawing/2014/main" xmlns="" val="951336313"/>
                    </a:ext>
                  </a:extLst>
                </a:gridCol>
              </a:tblGrid>
              <a:tr h="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TRA I DOCUMENTI DA INVIARE ALL’AMMINISTRAZIONE CONCEDENTE </a:t>
                      </a:r>
                      <a:r>
                        <a:rPr lang="it-IT" sz="1400" b="1" cap="all" baseline="0" dirty="0">
                          <a:solidFill>
                            <a:schemeClr val="tx2"/>
                          </a:solidFill>
                          <a:latin typeface="+mn-lt"/>
                          <a:ea typeface="+mn-ea"/>
                          <a:cs typeface="+mn-cs"/>
                        </a:rPr>
                        <a:t>è RICOMPRESA ANCHE LA dichiarazione attestante la verifica della PATENTE</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Tree>
    <p:extLst>
      <p:ext uri="{BB962C8B-B14F-4D97-AF65-F5344CB8AC3E}">
        <p14:creationId xmlns:p14="http://schemas.microsoft.com/office/powerpoint/2010/main" val="39082433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40</a:t>
            </a:fld>
            <a:endParaRPr lang="it-IT" dirty="0"/>
          </a:p>
        </p:txBody>
      </p:sp>
      <p:sp>
        <p:nvSpPr>
          <p:cNvPr id="5" name="Segnaposto testo 4"/>
          <p:cNvSpPr>
            <a:spLocks noGrp="1"/>
          </p:cNvSpPr>
          <p:nvPr>
            <p:ph type="body" idx="1"/>
          </p:nvPr>
        </p:nvSpPr>
        <p:spPr>
          <a:xfrm>
            <a:off x="728646" y="1187697"/>
            <a:ext cx="7686710" cy="1077218"/>
          </a:xfrm>
          <a:solidFill>
            <a:schemeClr val="accent3">
              <a:lumMod val="20000"/>
              <a:lumOff val="80000"/>
            </a:schemeClr>
          </a:solidFill>
          <a:ln>
            <a:solidFill>
              <a:schemeClr val="accent3">
                <a:lumMod val="60000"/>
                <a:lumOff val="40000"/>
              </a:schemeClr>
            </a:solidFill>
          </a:ln>
        </p:spPr>
        <p:txBody>
          <a:bodyPr anchor="ctr">
            <a:normAutofit/>
          </a:bodyPr>
          <a:lstStyle/>
          <a:p>
            <a:pPr algn="ctr"/>
            <a:endParaRPr lang="it-IT" sz="800" b="1" dirty="0">
              <a:solidFill>
                <a:srgbClr val="103676"/>
              </a:solidFill>
              <a:latin typeface="Calibri"/>
              <a:ea typeface="+mj-ea"/>
              <a:cs typeface="Calibri"/>
            </a:endParaRPr>
          </a:p>
          <a:p>
            <a:pPr algn="ctr"/>
            <a:r>
              <a:rPr lang="it-IT" sz="1800" b="1" dirty="0">
                <a:solidFill>
                  <a:srgbClr val="103676"/>
                </a:solidFill>
                <a:latin typeface="Calibri"/>
                <a:ea typeface="+mj-ea"/>
                <a:cs typeface="Calibri"/>
              </a:rPr>
              <a:t>In assenza di provvedimenti di decurtazione del punteggio,</a:t>
            </a:r>
          </a:p>
          <a:p>
            <a:pPr algn="ctr"/>
            <a:r>
              <a:rPr lang="it-IT" sz="1800" b="1" dirty="0">
                <a:solidFill>
                  <a:srgbClr val="103676"/>
                </a:solidFill>
                <a:latin typeface="Calibri"/>
                <a:ea typeface="+mj-ea"/>
                <a:cs typeface="Calibri"/>
              </a:rPr>
              <a:t>incremento di 1 credito </a:t>
            </a:r>
            <a:r>
              <a:rPr lang="it-IT" sz="1800" b="1" u="sng" dirty="0">
                <a:solidFill>
                  <a:srgbClr val="103676"/>
                </a:solidFill>
                <a:latin typeface="Calibri"/>
                <a:ea typeface="+mj-ea"/>
                <a:cs typeface="Calibri"/>
              </a:rPr>
              <a:t>per ciascun biennio successivo</a:t>
            </a:r>
            <a:r>
              <a:rPr lang="it-IT" sz="1800" b="1" dirty="0">
                <a:solidFill>
                  <a:srgbClr val="103676"/>
                </a:solidFill>
                <a:latin typeface="Calibri"/>
                <a:ea typeface="+mj-ea"/>
                <a:cs typeface="Calibri"/>
              </a:rPr>
              <a:t> al rilascio della patente,</a:t>
            </a:r>
          </a:p>
          <a:p>
            <a:pPr algn="ctr"/>
            <a:r>
              <a:rPr lang="it-IT" sz="1800" b="1" dirty="0">
                <a:solidFill>
                  <a:srgbClr val="103676"/>
                </a:solidFill>
                <a:latin typeface="Calibri"/>
                <a:ea typeface="+mj-ea"/>
                <a:cs typeface="Calibri"/>
              </a:rPr>
              <a:t>fino a un massimo di 20 crediti (anno 2024 → anno 2064)</a:t>
            </a:r>
          </a:p>
          <a:p>
            <a:pPr algn="ctr"/>
            <a:endParaRPr lang="it-IT" sz="800" b="1" dirty="0">
              <a:solidFill>
                <a:srgbClr val="103676"/>
              </a:solidFill>
              <a:latin typeface="Calibri"/>
              <a:ea typeface="+mj-ea"/>
              <a:cs typeface="Calibri"/>
            </a:endParaRPr>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5" name="Tabella 14">
            <a:extLst>
              <a:ext uri="{FF2B5EF4-FFF2-40B4-BE49-F238E27FC236}">
                <a16:creationId xmlns:a16="http://schemas.microsoft.com/office/drawing/2014/main" xmlns="" id="{0361C9EC-E3E2-FADD-5D10-AB06467274F1}"/>
              </a:ext>
            </a:extLst>
          </p:cNvPr>
          <p:cNvGraphicFramePr>
            <a:graphicFrameLocks noGrp="1"/>
          </p:cNvGraphicFramePr>
          <p:nvPr/>
        </p:nvGraphicFramePr>
        <p:xfrm>
          <a:off x="5072388" y="2742564"/>
          <a:ext cx="3328697" cy="1647839"/>
        </p:xfrm>
        <a:graphic>
          <a:graphicData uri="http://schemas.openxmlformats.org/drawingml/2006/table">
            <a:tbl>
              <a:tblPr firstRow="1" bandRow="1">
                <a:tableStyleId>{F5AB1C69-6EDB-4FF4-983F-18BD219EF322}</a:tableStyleId>
              </a:tblPr>
              <a:tblGrid>
                <a:gridCol w="3328697">
                  <a:extLst>
                    <a:ext uri="{9D8B030D-6E8A-4147-A177-3AD203B41FA5}">
                      <a16:colId xmlns:a16="http://schemas.microsoft.com/office/drawing/2014/main" xmlns="" val="20000"/>
                    </a:ext>
                  </a:extLst>
                </a:gridCol>
              </a:tblGrid>
              <a:tr h="1647839">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it-IT" sz="800" b="1" i="0" u="none" cap="none" baseline="0" dirty="0">
                        <a:solidFill>
                          <a:srgbClr val="005677"/>
                        </a:solidFill>
                        <a:latin typeface="+mn-lt"/>
                        <a:ea typeface="+mn-ea"/>
                        <a:cs typeface="Calibri"/>
                      </a:endParaRP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Nel caso di provvedimento </a:t>
                      </a:r>
                      <a:r>
                        <a:rPr lang="it-IT" sz="1400" b="1" i="0" u="sng" cap="none" baseline="0" dirty="0">
                          <a:solidFill>
                            <a:srgbClr val="005677"/>
                          </a:solidFill>
                          <a:latin typeface="+mn-lt"/>
                          <a:ea typeface="+mn-ea"/>
                          <a:cs typeface="Calibri"/>
                        </a:rPr>
                        <a:t>definitivo</a:t>
                      </a:r>
                      <a:r>
                        <a:rPr lang="it-IT" sz="1400" b="1" i="0" u="none" cap="none" baseline="0" dirty="0">
                          <a:solidFill>
                            <a:srgbClr val="005677"/>
                          </a:solidFill>
                          <a:latin typeface="+mn-lt"/>
                          <a:ea typeface="+mn-ea"/>
                          <a:cs typeface="Calibri"/>
                        </a:rPr>
                        <a:t> </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per una o più violazioni dell’Allegato I bis, l’incremento </a:t>
                      </a:r>
                      <a:r>
                        <a:rPr lang="it-IT" sz="1400" b="1" i="0" u="sng" cap="none" baseline="0" dirty="0">
                          <a:solidFill>
                            <a:srgbClr val="005677"/>
                          </a:solidFill>
                          <a:latin typeface="+mn-lt"/>
                          <a:ea typeface="+mn-ea"/>
                          <a:cs typeface="Calibri"/>
                        </a:rPr>
                        <a:t>non</a:t>
                      </a:r>
                      <a:r>
                        <a:rPr lang="it-IT" sz="1400" b="1" i="0" u="none" cap="none" baseline="0" dirty="0">
                          <a:solidFill>
                            <a:srgbClr val="005677"/>
                          </a:solidFill>
                          <a:latin typeface="+mn-lt"/>
                          <a:ea typeface="+mn-ea"/>
                          <a:cs typeface="Calibri"/>
                        </a:rPr>
                        <a:t> si applica </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sng" cap="none" baseline="0" dirty="0">
                          <a:solidFill>
                            <a:srgbClr val="005677"/>
                          </a:solidFill>
                          <a:latin typeface="+mn-lt"/>
                          <a:ea typeface="+mn-ea"/>
                          <a:cs typeface="Calibri"/>
                        </a:rPr>
                        <a:t>per un periodo di 3 anni</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decorrente dalla definitività del provvedimento stesso</a:t>
                      </a:r>
                    </a:p>
                    <a:p>
                      <a:pPr marL="0" marR="0" indent="0" algn="ctr" defTabSz="914400" eaLnBrk="1" fontAlgn="auto" latinLnBrk="0" hangingPunct="1">
                        <a:lnSpc>
                          <a:spcPct val="100000"/>
                        </a:lnSpc>
                        <a:spcBef>
                          <a:spcPts val="0"/>
                        </a:spcBef>
                        <a:spcAft>
                          <a:spcPts val="0"/>
                        </a:spcAft>
                        <a:buClrTx/>
                        <a:buSzTx/>
                        <a:buFontTx/>
                        <a:buNone/>
                        <a:tabLst/>
                        <a:defRPr/>
                      </a:pPr>
                      <a:endParaRPr lang="it-IT" sz="800" b="1" i="0" u="none" cap="none" baseline="0" dirty="0">
                        <a:solidFill>
                          <a:srgbClr val="005677"/>
                        </a:solidFill>
                        <a:latin typeface="+mn-lt"/>
                        <a:ea typeface="+mn-ea"/>
                        <a:cs typeface="Calibri"/>
                      </a:endParaRPr>
                    </a:p>
                  </a:txBody>
                  <a:tcPr marL="91328" marR="91328" anchor="c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graphicFrame>
        <p:nvGraphicFramePr>
          <p:cNvPr id="16" name="Tabella 15">
            <a:extLst>
              <a:ext uri="{FF2B5EF4-FFF2-40B4-BE49-F238E27FC236}">
                <a16:creationId xmlns:a16="http://schemas.microsoft.com/office/drawing/2014/main" xmlns="" id="{580F17D3-AC72-E82D-9766-4E5472F44ADE}"/>
              </a:ext>
            </a:extLst>
          </p:cNvPr>
          <p:cNvGraphicFramePr>
            <a:graphicFrameLocks noGrp="1"/>
          </p:cNvGraphicFramePr>
          <p:nvPr/>
        </p:nvGraphicFramePr>
        <p:xfrm>
          <a:off x="923043" y="2468245"/>
          <a:ext cx="3801170" cy="2377440"/>
        </p:xfrm>
        <a:graphic>
          <a:graphicData uri="http://schemas.openxmlformats.org/drawingml/2006/table">
            <a:tbl>
              <a:tblPr firstRow="1" bandRow="1">
                <a:tableStyleId>{F5AB1C69-6EDB-4FF4-983F-18BD219EF322}</a:tableStyleId>
              </a:tblPr>
              <a:tblGrid>
                <a:gridCol w="3801170">
                  <a:extLst>
                    <a:ext uri="{9D8B030D-6E8A-4147-A177-3AD203B41FA5}">
                      <a16:colId xmlns:a16="http://schemas.microsoft.com/office/drawing/2014/main" xmlns="" val="20000"/>
                    </a:ext>
                  </a:extLst>
                </a:gridCol>
              </a:tblGrid>
              <a:tr h="2377440">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it-IT" sz="800" b="1" i="0" u="none" cap="none" baseline="0" dirty="0">
                        <a:solidFill>
                          <a:srgbClr val="005677"/>
                        </a:solidFill>
                        <a:latin typeface="+mn-lt"/>
                        <a:ea typeface="+mn-ea"/>
                        <a:cs typeface="Calibri"/>
                      </a:endParaRP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Nel caso di </a:t>
                      </a:r>
                      <a:r>
                        <a:rPr lang="it-IT" sz="1400" b="1" i="0" u="sng" cap="none" baseline="0" dirty="0">
                          <a:solidFill>
                            <a:srgbClr val="005677"/>
                          </a:solidFill>
                          <a:latin typeface="+mn-lt"/>
                          <a:ea typeface="+mn-ea"/>
                          <a:cs typeface="Calibri"/>
                        </a:rPr>
                        <a:t>contestazione</a:t>
                      </a:r>
                      <a:r>
                        <a:rPr lang="it-IT" sz="1400" b="1" i="0" u="none" cap="none" baseline="0" dirty="0">
                          <a:solidFill>
                            <a:srgbClr val="005677"/>
                          </a:solidFill>
                          <a:latin typeface="+mn-lt"/>
                          <a:ea typeface="+mn-ea"/>
                          <a:cs typeface="Calibri"/>
                        </a:rPr>
                        <a:t> </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di una o più violazioni di cui all’Allegato I bis, </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l’incremento è </a:t>
                      </a:r>
                      <a:r>
                        <a:rPr lang="it-IT" sz="1400" b="1" i="0" u="sng" cap="none" baseline="0" dirty="0">
                          <a:solidFill>
                            <a:srgbClr val="005677"/>
                          </a:solidFill>
                          <a:latin typeface="+mn-lt"/>
                          <a:ea typeface="+mn-ea"/>
                          <a:cs typeface="Calibri"/>
                        </a:rPr>
                        <a:t>sospeso</a:t>
                      </a:r>
                      <a:r>
                        <a:rPr lang="it-IT" sz="1400" b="1" i="0" u="none" cap="none" baseline="0" dirty="0">
                          <a:solidFill>
                            <a:srgbClr val="005677"/>
                          </a:solidFill>
                          <a:latin typeface="+mn-lt"/>
                          <a:ea typeface="+mn-ea"/>
                          <a:cs typeface="Calibri"/>
                        </a:rPr>
                        <a:t> </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fino alla decisione definitiva sull’impugnazione (ove proposta)</a:t>
                      </a:r>
                    </a:p>
                    <a:p>
                      <a:pPr marL="0" marR="0" indent="0" algn="ctr" defTabSz="914400" eaLnBrk="1" fontAlgn="auto" latinLnBrk="0" hangingPunct="1">
                        <a:lnSpc>
                          <a:spcPct val="100000"/>
                        </a:lnSpc>
                        <a:spcBef>
                          <a:spcPts val="0"/>
                        </a:spcBef>
                        <a:spcAft>
                          <a:spcPts val="0"/>
                        </a:spcAft>
                        <a:buClrTx/>
                        <a:buSzTx/>
                        <a:buFontTx/>
                        <a:buNone/>
                        <a:tabLst/>
                        <a:defRPr/>
                      </a:pPr>
                      <a:endParaRPr lang="it-IT" sz="800" b="1" i="0" u="none" cap="none" baseline="0" dirty="0">
                        <a:solidFill>
                          <a:srgbClr val="005677"/>
                        </a:solidFill>
                        <a:latin typeface="+mn-lt"/>
                        <a:ea typeface="+mn-ea"/>
                        <a:cs typeface="Calibri"/>
                      </a:endParaRP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sng" cap="none" baseline="0" dirty="0">
                          <a:solidFill>
                            <a:srgbClr val="005677"/>
                          </a:solidFill>
                          <a:latin typeface="+mn-lt"/>
                          <a:ea typeface="+mn-ea"/>
                          <a:cs typeface="Calibri"/>
                        </a:rPr>
                        <a:t>Fa eccezione</a:t>
                      </a:r>
                      <a:r>
                        <a:rPr lang="it-IT" sz="1400" b="1" i="0" u="none" cap="none" baseline="0" dirty="0">
                          <a:solidFill>
                            <a:srgbClr val="005677"/>
                          </a:solidFill>
                          <a:latin typeface="+mn-lt"/>
                          <a:ea typeface="+mn-ea"/>
                          <a:cs typeface="Calibri"/>
                        </a:rPr>
                        <a:t> il caso in cui, dopo l’accertamento,</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sia conseguita l’asseverazione del MOG</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rilasciata dall’Organismo Paritetico</a:t>
                      </a:r>
                    </a:p>
                    <a:p>
                      <a:pPr marL="0" marR="0" indent="0" algn="ctr" defTabSz="914400" eaLnBrk="1" fontAlgn="auto" latinLnBrk="0" hangingPunct="1">
                        <a:lnSpc>
                          <a:spcPct val="100000"/>
                        </a:lnSpc>
                        <a:spcBef>
                          <a:spcPts val="0"/>
                        </a:spcBef>
                        <a:spcAft>
                          <a:spcPts val="0"/>
                        </a:spcAft>
                        <a:buClrTx/>
                        <a:buSzTx/>
                        <a:buFontTx/>
                        <a:buNone/>
                        <a:tabLst/>
                        <a:defRPr/>
                      </a:pPr>
                      <a:endParaRPr lang="it-IT" sz="800" b="1" i="0" u="none" cap="none" baseline="0" dirty="0">
                        <a:solidFill>
                          <a:srgbClr val="005677"/>
                        </a:solidFill>
                        <a:latin typeface="+mn-lt"/>
                        <a:ea typeface="+mn-ea"/>
                        <a:cs typeface="Calibri"/>
                      </a:endParaRPr>
                    </a:p>
                  </a:txBody>
                  <a:tcPr marL="91328" marR="91328" anchor="ctr">
                    <a:solidFill>
                      <a:schemeClr val="accent2">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7" name="Tabella 6">
            <a:extLst>
              <a:ext uri="{FF2B5EF4-FFF2-40B4-BE49-F238E27FC236}">
                <a16:creationId xmlns:a16="http://schemas.microsoft.com/office/drawing/2014/main" xmlns="" id="{438BA4B3-A066-EF11-F9AD-4D53F5994BD2}"/>
              </a:ext>
            </a:extLst>
          </p:cNvPr>
          <p:cNvGraphicFramePr>
            <a:graphicFrameLocks noGrp="1"/>
          </p:cNvGraphicFramePr>
          <p:nvPr/>
        </p:nvGraphicFramePr>
        <p:xfrm>
          <a:off x="655245" y="524211"/>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ASSENZA DI PROVVEDIMENTI DI DECURTAZIONE DEL PUNTEGGIO</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sp>
        <p:nvSpPr>
          <p:cNvPr id="2" name="object 6">
            <a:extLst>
              <a:ext uri="{FF2B5EF4-FFF2-40B4-BE49-F238E27FC236}">
                <a16:creationId xmlns:a16="http://schemas.microsoft.com/office/drawing/2014/main" xmlns="" id="{9BC5697D-C881-2B22-7539-C327D9C61E48}"/>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1991357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41</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667135" y="669925"/>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ATTIVITA’, INVESTIMENTI O FORMAZIONE</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nvGraphicFramePr>
        <p:xfrm>
          <a:off x="833292" y="1249680"/>
          <a:ext cx="7553524" cy="915416"/>
        </p:xfrm>
        <a:graphic>
          <a:graphicData uri="http://schemas.openxmlformats.org/drawingml/2006/table">
            <a:tbl>
              <a:tblPr firstRow="1" bandRow="1">
                <a:tableStyleId>{5C22544A-7EE6-4342-B048-85BDC9FD1C3A}</a:tableStyleId>
              </a:tblPr>
              <a:tblGrid>
                <a:gridCol w="7553524">
                  <a:extLst>
                    <a:ext uri="{9D8B030D-6E8A-4147-A177-3AD203B41FA5}">
                      <a16:colId xmlns:a16="http://schemas.microsoft.com/office/drawing/2014/main" xmlns="" val="951336313"/>
                    </a:ext>
                  </a:extLst>
                </a:gridCol>
              </a:tblGrid>
              <a:tr h="915416">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Fino a 30 CREDITI attribuiti per interventi </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in materia di salute e sicurezza sul lavoro (art. 5 co. 4 lett. a DM), </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tra i quali:</a:t>
                      </a:r>
                    </a:p>
                  </a:txBody>
                  <a:tcPr marL="91328" marR="91328" anchor="ct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9" name="Tabella 8">
            <a:extLst>
              <a:ext uri="{FF2B5EF4-FFF2-40B4-BE49-F238E27FC236}">
                <a16:creationId xmlns:a16="http://schemas.microsoft.com/office/drawing/2014/main" xmlns="" id="{B74772C9-88CA-BA55-1230-100890228B8C}"/>
              </a:ext>
            </a:extLst>
          </p:cNvPr>
          <p:cNvGraphicFramePr>
            <a:graphicFrameLocks noGrp="1"/>
          </p:cNvGraphicFramePr>
          <p:nvPr/>
        </p:nvGraphicFramePr>
        <p:xfrm>
          <a:off x="1071122" y="2293302"/>
          <a:ext cx="7077862" cy="2479718"/>
        </p:xfrm>
        <a:graphic>
          <a:graphicData uri="http://schemas.openxmlformats.org/drawingml/2006/table">
            <a:tbl>
              <a:tblPr firstRow="1" bandRow="1">
                <a:tableStyleId>{F5AB1C69-6EDB-4FF4-983F-18BD219EF322}</a:tableStyleId>
              </a:tblPr>
              <a:tblGrid>
                <a:gridCol w="5555741">
                  <a:extLst>
                    <a:ext uri="{9D8B030D-6E8A-4147-A177-3AD203B41FA5}">
                      <a16:colId xmlns:a16="http://schemas.microsoft.com/office/drawing/2014/main" xmlns="" val="576255554"/>
                    </a:ext>
                  </a:extLst>
                </a:gridCol>
                <a:gridCol w="1522121">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requisito</a:t>
                      </a:r>
                    </a:p>
                  </a:txBody>
                  <a:tcPr marL="91328" marR="91328" anchor="ctr">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nchor="ctr">
                    <a:solidFill>
                      <a:schemeClr val="accent3">
                        <a:lumMod val="40000"/>
                        <a:lumOff val="60000"/>
                      </a:schemeClr>
                    </a:solidFill>
                  </a:tcPr>
                </a:tc>
                <a:extLst>
                  <a:ext uri="{0D108BD9-81ED-4DB2-BD59-A6C34878D82A}">
                    <a16:rowId xmlns:a16="http://schemas.microsoft.com/office/drawing/2014/main" xmlns="" val="2623277015"/>
                  </a:ext>
                </a:extLst>
              </a:tr>
              <a:tr h="370840">
                <a:tc>
                  <a:txBody>
                    <a:bodyPr/>
                    <a:lstStyle/>
                    <a:p>
                      <a:pPr algn="ctr"/>
                      <a:r>
                        <a:rPr lang="it-IT" sz="1200" b="1" i="0" cap="none" baseline="0" dirty="0">
                          <a:solidFill>
                            <a:schemeClr val="tx2"/>
                          </a:solidFill>
                          <a:latin typeface="+mn-lt"/>
                          <a:ea typeface="+mn-ea"/>
                          <a:cs typeface="+mn-cs"/>
                        </a:rPr>
                        <a:t>Certificazione UNI EN ISO 45001 </a:t>
                      </a:r>
                      <a:r>
                        <a:rPr lang="it-IT" sz="1200" b="0" i="0" cap="none" baseline="0" dirty="0">
                          <a:solidFill>
                            <a:schemeClr val="tx2"/>
                          </a:solidFill>
                          <a:latin typeface="+mn-lt"/>
                          <a:ea typeface="+mn-ea"/>
                          <a:cs typeface="+mn-cs"/>
                        </a:rPr>
                        <a:t>(SGSL)</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5</a:t>
                      </a:r>
                    </a:p>
                  </a:txBody>
                  <a:tcPr marL="91328" marR="91328" anchor="ctr">
                    <a:solidFill>
                      <a:schemeClr val="accent3">
                        <a:lumMod val="20000"/>
                        <a:lumOff val="80000"/>
                      </a:schemeClr>
                    </a:solidFill>
                  </a:tcPr>
                </a:tc>
                <a:extLst>
                  <a:ext uri="{0D108BD9-81ED-4DB2-BD59-A6C34878D82A}">
                    <a16:rowId xmlns:a16="http://schemas.microsoft.com/office/drawing/2014/main" xmlns="" val="3323537460"/>
                  </a:ext>
                </a:extLst>
              </a:tr>
              <a:tr h="640080">
                <a:tc>
                  <a:txBody>
                    <a:bodyPr/>
                    <a:lstStyle/>
                    <a:p>
                      <a:pPr algn="ctr"/>
                      <a:r>
                        <a:rPr lang="it-IT" sz="1200" b="1" i="0" cap="none" baseline="0" dirty="0">
                          <a:solidFill>
                            <a:schemeClr val="tx2"/>
                          </a:solidFill>
                          <a:latin typeface="+mn-lt"/>
                          <a:ea typeface="+mn-ea"/>
                          <a:cs typeface="+mn-cs"/>
                        </a:rPr>
                        <a:t>Asseverazione MOG (secondo norma UNI 11751-1) da parte di Organismo Paritetico </a:t>
                      </a:r>
                    </a:p>
                    <a:p>
                      <a:pPr algn="ctr"/>
                      <a:r>
                        <a:rPr lang="it-IT" sz="1200" b="0" i="0" cap="none" baseline="0" dirty="0">
                          <a:solidFill>
                            <a:schemeClr val="tx2"/>
                          </a:solidFill>
                          <a:latin typeface="+mn-lt"/>
                          <a:ea typeface="+mn-ea"/>
                          <a:cs typeface="+mn-cs"/>
                        </a:rPr>
                        <a:t>iscritto nel Repertorio di cui all’art. 51 TUSL</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4</a:t>
                      </a:r>
                    </a:p>
                  </a:txBody>
                  <a:tcPr marL="91328" marR="91328" anchor="ctr">
                    <a:solidFill>
                      <a:schemeClr val="accent3">
                        <a:lumMod val="20000"/>
                        <a:lumOff val="80000"/>
                      </a:schemeClr>
                    </a:solidFill>
                  </a:tcPr>
                </a:tc>
                <a:extLst>
                  <a:ext uri="{0D108BD9-81ED-4DB2-BD59-A6C34878D82A}">
                    <a16:rowId xmlns:a16="http://schemas.microsoft.com/office/drawing/2014/main" xmlns="" val="538263450"/>
                  </a:ext>
                </a:extLst>
              </a:tr>
              <a:tr h="640758">
                <a:tc>
                  <a:txBody>
                    <a:bodyPr/>
                    <a:lstStyle/>
                    <a:p>
                      <a:pPr algn="ctr"/>
                      <a:r>
                        <a:rPr lang="it-IT" sz="1200" b="1" i="0" cap="none" baseline="0" dirty="0">
                          <a:solidFill>
                            <a:schemeClr val="tx2"/>
                          </a:solidFill>
                          <a:latin typeface="+mn-lt"/>
                          <a:ea typeface="+mn-ea"/>
                          <a:cs typeface="+mn-cs"/>
                        </a:rPr>
                        <a:t>Formazione dei lavoratori </a:t>
                      </a:r>
                      <a:r>
                        <a:rPr lang="it-IT" sz="1200" b="0" i="0" cap="none" baseline="0" dirty="0">
                          <a:solidFill>
                            <a:schemeClr val="tx2"/>
                          </a:solidFill>
                          <a:latin typeface="+mn-lt"/>
                          <a:ea typeface="+mn-ea"/>
                          <a:cs typeface="+mn-cs"/>
                        </a:rPr>
                        <a:t>in materia di salute e sicurezza, </a:t>
                      </a:r>
                      <a:r>
                        <a:rPr lang="it-IT" sz="1200" b="1" i="0" cap="none" baseline="0" dirty="0">
                          <a:solidFill>
                            <a:schemeClr val="tx2"/>
                          </a:solidFill>
                          <a:latin typeface="+mn-lt"/>
                          <a:ea typeface="+mn-ea"/>
                          <a:cs typeface="+mn-cs"/>
                        </a:rPr>
                        <a:t>ulteriore a quella obbligatoria</a:t>
                      </a:r>
                      <a:r>
                        <a:rPr lang="it-IT" sz="1200" b="0" i="0" cap="none" baseline="0" dirty="0">
                          <a:solidFill>
                            <a:schemeClr val="tx2"/>
                          </a:solidFill>
                          <a:latin typeface="+mn-lt"/>
                          <a:ea typeface="+mn-ea"/>
                          <a:cs typeface="+mn-cs"/>
                        </a:rPr>
                        <a:t> (partecipazione di almeno 1/3 dei lavoratori occupati ad almeno 4 corsi di formazione nell’arco di 3 anni)</a:t>
                      </a:r>
                    </a:p>
                  </a:txBody>
                  <a:tcPr marL="91328" marR="91328" anchor="ctr">
                    <a:solidFill>
                      <a:schemeClr val="accent3">
                        <a:lumMod val="20000"/>
                        <a:lumOff val="80000"/>
                      </a:schemeClr>
                    </a:solidFill>
                  </a:tcPr>
                </a:tc>
                <a:tc>
                  <a:txBody>
                    <a:bodyPr/>
                    <a:lstStyle/>
                    <a:p>
                      <a:pPr algn="ctr"/>
                      <a:endParaRPr lang="it-IT" sz="1200" b="0" i="0" cap="none" baseline="0" dirty="0">
                        <a:solidFill>
                          <a:schemeClr val="tx2"/>
                        </a:solidFill>
                        <a:latin typeface="+mn-lt"/>
                        <a:ea typeface="+mn-ea"/>
                        <a:cs typeface="+mn-cs"/>
                      </a:endParaRPr>
                    </a:p>
                    <a:p>
                      <a:pPr algn="ctr"/>
                      <a:r>
                        <a:rPr lang="it-IT" sz="1200" b="0" i="0" cap="none" baseline="0" dirty="0">
                          <a:solidFill>
                            <a:schemeClr val="tx2"/>
                          </a:solidFill>
                          <a:latin typeface="+mn-lt"/>
                          <a:ea typeface="+mn-ea"/>
                          <a:cs typeface="+mn-cs"/>
                        </a:rPr>
                        <a:t>6</a:t>
                      </a:r>
                    </a:p>
                  </a:txBody>
                  <a:tcPr marL="91328" marR="91328" anchor="ctr">
                    <a:solidFill>
                      <a:schemeClr val="accent3">
                        <a:lumMod val="20000"/>
                        <a:lumOff val="80000"/>
                      </a:schemeClr>
                    </a:solidFill>
                  </a:tcPr>
                </a:tc>
                <a:extLst>
                  <a:ext uri="{0D108BD9-81ED-4DB2-BD59-A6C34878D82A}">
                    <a16:rowId xmlns:a16="http://schemas.microsoft.com/office/drawing/2014/main" xmlns="" val="2950145829"/>
                  </a:ext>
                </a:extLst>
              </a:tr>
              <a:tr h="457200">
                <a:tc>
                  <a:txBody>
                    <a:bodyPr/>
                    <a:lstStyle/>
                    <a:p>
                      <a:pPr algn="ctr"/>
                      <a:r>
                        <a:rPr lang="it-IT" sz="1200" b="0" i="0" cap="none" baseline="0" dirty="0">
                          <a:solidFill>
                            <a:schemeClr val="tx2"/>
                          </a:solidFill>
                          <a:latin typeface="+mn-lt"/>
                          <a:ea typeface="+mn-ea"/>
                          <a:cs typeface="+mn-cs"/>
                        </a:rPr>
                        <a:t>Formazione di cui sopra che coinvolga almeno il 50% dei </a:t>
                      </a:r>
                      <a:r>
                        <a:rPr lang="it-IT" sz="1200" b="1" i="0" cap="none" baseline="0" dirty="0">
                          <a:solidFill>
                            <a:schemeClr val="tx2"/>
                          </a:solidFill>
                          <a:latin typeface="+mn-lt"/>
                          <a:ea typeface="+mn-ea"/>
                          <a:cs typeface="+mn-cs"/>
                        </a:rPr>
                        <a:t>lavoratori stranieri </a:t>
                      </a:r>
                      <a:r>
                        <a:rPr lang="it-IT" sz="1200" b="0" i="0" cap="none" baseline="0" dirty="0">
                          <a:solidFill>
                            <a:schemeClr val="tx2"/>
                          </a:solidFill>
                          <a:latin typeface="+mn-lt"/>
                          <a:ea typeface="+mn-ea"/>
                          <a:cs typeface="+mn-cs"/>
                        </a:rPr>
                        <a:t>occupati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             8 (= 6+2)</a:t>
                      </a:r>
                    </a:p>
                  </a:txBody>
                  <a:tcPr marL="91328" marR="91328" anchor="ctr">
                    <a:solidFill>
                      <a:schemeClr val="accent3">
                        <a:lumMod val="20000"/>
                        <a:lumOff val="80000"/>
                      </a:schemeClr>
                    </a:solidFill>
                  </a:tcPr>
                </a:tc>
                <a:extLst>
                  <a:ext uri="{0D108BD9-81ED-4DB2-BD59-A6C34878D82A}">
                    <a16:rowId xmlns:a16="http://schemas.microsoft.com/office/drawing/2014/main" xmlns="" val="1049605305"/>
                  </a:ext>
                </a:extLst>
              </a:tr>
            </a:tbl>
          </a:graphicData>
        </a:graphic>
      </p:graphicFrame>
      <p:sp>
        <p:nvSpPr>
          <p:cNvPr id="2" name="object 6">
            <a:extLst>
              <a:ext uri="{FF2B5EF4-FFF2-40B4-BE49-F238E27FC236}">
                <a16:creationId xmlns:a16="http://schemas.microsoft.com/office/drawing/2014/main" xmlns="" id="{7C502CC9-AAEC-434B-0D4C-539D97CF4B50}"/>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11187733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42</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9" name="Tabella 8">
            <a:extLst>
              <a:ext uri="{FF2B5EF4-FFF2-40B4-BE49-F238E27FC236}">
                <a16:creationId xmlns:a16="http://schemas.microsoft.com/office/drawing/2014/main" xmlns="" id="{B74772C9-88CA-BA55-1230-100890228B8C}"/>
              </a:ext>
            </a:extLst>
          </p:cNvPr>
          <p:cNvGraphicFramePr>
            <a:graphicFrameLocks noGrp="1"/>
          </p:cNvGraphicFramePr>
          <p:nvPr/>
        </p:nvGraphicFramePr>
        <p:xfrm>
          <a:off x="713424" y="512762"/>
          <a:ext cx="7268127" cy="4142007"/>
        </p:xfrm>
        <a:graphic>
          <a:graphicData uri="http://schemas.openxmlformats.org/drawingml/2006/table">
            <a:tbl>
              <a:tblPr firstRow="1" bandRow="1">
                <a:tableStyleId>{F5AB1C69-6EDB-4FF4-983F-18BD219EF322}</a:tableStyleId>
              </a:tblPr>
              <a:tblGrid>
                <a:gridCol w="5936271">
                  <a:extLst>
                    <a:ext uri="{9D8B030D-6E8A-4147-A177-3AD203B41FA5}">
                      <a16:colId xmlns:a16="http://schemas.microsoft.com/office/drawing/2014/main" xmlns="" val="576255554"/>
                    </a:ext>
                  </a:extLst>
                </a:gridCol>
                <a:gridCol w="1331856">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requisito</a:t>
                      </a:r>
                    </a:p>
                  </a:txBody>
                  <a:tcPr marL="91328" marR="91328" anchor="ctr">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nchor="ctr">
                    <a:solidFill>
                      <a:schemeClr val="accent3">
                        <a:lumMod val="40000"/>
                        <a:lumOff val="60000"/>
                      </a:schemeClr>
                    </a:solidFill>
                  </a:tcPr>
                </a:tc>
                <a:extLst>
                  <a:ext uri="{0D108BD9-81ED-4DB2-BD59-A6C34878D82A}">
                    <a16:rowId xmlns:a16="http://schemas.microsoft.com/office/drawing/2014/main" xmlns="" val="2623277015"/>
                  </a:ext>
                </a:extLst>
              </a:tr>
              <a:tr h="1006969">
                <a:tc>
                  <a:txBody>
                    <a:bodyPr/>
                    <a:lstStyle/>
                    <a:p>
                      <a:pPr algn="ctr"/>
                      <a:r>
                        <a:rPr lang="it-IT" sz="1200" b="1" i="0" cap="none" baseline="0" dirty="0">
                          <a:solidFill>
                            <a:schemeClr val="tx2"/>
                          </a:solidFill>
                          <a:latin typeface="+mn-lt"/>
                          <a:ea typeface="+mn-ea"/>
                          <a:cs typeface="+mn-cs"/>
                        </a:rPr>
                        <a:t>Investimenti per l’acquisto di soluzioni tecnologicamente avanzate in materia di salute e sicurezza</a:t>
                      </a:r>
                      <a:r>
                        <a:rPr lang="it-IT" sz="1200" b="0" i="0" cap="none" baseline="0" dirty="0">
                          <a:solidFill>
                            <a:schemeClr val="tx2"/>
                          </a:solidFill>
                          <a:latin typeface="+mn-lt"/>
                          <a:ea typeface="+mn-ea"/>
                          <a:cs typeface="+mn-cs"/>
                        </a:rPr>
                        <a:t>, sulla base di specifici protocolli di intesa stipulati tra le Parti Sociali comparativamente più rappresentative sul piano nazionale o di accordi sottoscritti dagli Organismi Paritetici iscritti nel Repertorio nazionale di cui all’art. 51 TUSL, anche con l’azienda per la singola opera, ovvero con l’Inail:</a:t>
                      </a:r>
                    </a:p>
                  </a:txBody>
                  <a:tcPr marL="91328" marR="91328" anchor="ctr">
                    <a:solidFill>
                      <a:schemeClr val="accent3">
                        <a:lumMod val="20000"/>
                        <a:lumOff val="80000"/>
                      </a:schemeClr>
                    </a:solidFill>
                  </a:tcPr>
                </a:tc>
                <a:tc>
                  <a:txBody>
                    <a:bodyPr/>
                    <a:lstStyle/>
                    <a:p>
                      <a:pPr algn="ctr"/>
                      <a:endParaRPr lang="it-IT" sz="1200" b="0" i="0" cap="none" baseline="0" dirty="0">
                        <a:solidFill>
                          <a:schemeClr val="tx2"/>
                        </a:solidFill>
                        <a:latin typeface="+mn-lt"/>
                        <a:ea typeface="+mn-ea"/>
                        <a:cs typeface="+mn-cs"/>
                      </a:endParaRPr>
                    </a:p>
                  </a:txBody>
                  <a:tcPr marL="91328" marR="91328" anchor="ctr">
                    <a:solidFill>
                      <a:schemeClr val="accent3">
                        <a:lumMod val="20000"/>
                        <a:lumOff val="80000"/>
                      </a:schemeClr>
                    </a:solidFill>
                  </a:tcPr>
                </a:tc>
                <a:extLst>
                  <a:ext uri="{0D108BD9-81ED-4DB2-BD59-A6C34878D82A}">
                    <a16:rowId xmlns:a16="http://schemas.microsoft.com/office/drawing/2014/main" xmlns="" val="3323537460"/>
                  </a:ext>
                </a:extLst>
              </a:tr>
              <a:tr h="370840">
                <a:tc>
                  <a:txBody>
                    <a:bodyPr/>
                    <a:lstStyle/>
                    <a:p>
                      <a:pPr algn="ctr"/>
                      <a:r>
                        <a:rPr lang="it-IT" sz="1200" b="0" i="0" cap="none" baseline="0" dirty="0">
                          <a:solidFill>
                            <a:schemeClr val="tx2"/>
                          </a:solidFill>
                          <a:latin typeface="+mn-lt"/>
                          <a:ea typeface="+mn-ea"/>
                          <a:cs typeface="+mn-cs"/>
                        </a:rPr>
                        <a:t> compresi fra 5.000 e 25.000 euro</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1</a:t>
                      </a:r>
                    </a:p>
                  </a:txBody>
                  <a:tcPr marL="91328" marR="91328" anchor="ctr">
                    <a:solidFill>
                      <a:schemeClr val="accent3">
                        <a:lumMod val="20000"/>
                        <a:lumOff val="80000"/>
                      </a:schemeClr>
                    </a:solidFill>
                  </a:tcPr>
                </a:tc>
                <a:extLst>
                  <a:ext uri="{0D108BD9-81ED-4DB2-BD59-A6C34878D82A}">
                    <a16:rowId xmlns:a16="http://schemas.microsoft.com/office/drawing/2014/main" xmlns="" val="538263450"/>
                  </a:ext>
                </a:extLst>
              </a:tr>
              <a:tr h="370840">
                <a:tc>
                  <a:txBody>
                    <a:bodyPr/>
                    <a:lstStyle/>
                    <a:p>
                      <a:pPr algn="ctr"/>
                      <a:r>
                        <a:rPr lang="it-IT" sz="1200" b="0" i="0" cap="none" baseline="0" dirty="0">
                          <a:solidFill>
                            <a:schemeClr val="tx2"/>
                          </a:solidFill>
                          <a:latin typeface="+mn-lt"/>
                          <a:ea typeface="+mn-ea"/>
                          <a:cs typeface="+mn-cs"/>
                        </a:rPr>
                        <a:t>compresi fra 25.000,01 e 50.000 euro</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3</a:t>
                      </a:r>
                    </a:p>
                  </a:txBody>
                  <a:tcPr marL="91328" marR="91328" anchor="ctr">
                    <a:solidFill>
                      <a:schemeClr val="accent3">
                        <a:lumMod val="20000"/>
                        <a:lumOff val="80000"/>
                      </a:schemeClr>
                    </a:solidFill>
                  </a:tcPr>
                </a:tc>
                <a:extLst>
                  <a:ext uri="{0D108BD9-81ED-4DB2-BD59-A6C34878D82A}">
                    <a16:rowId xmlns:a16="http://schemas.microsoft.com/office/drawing/2014/main" xmlns="" val="2468266563"/>
                  </a:ext>
                </a:extLst>
              </a:tr>
              <a:tr h="370840">
                <a:tc>
                  <a:txBody>
                    <a:bodyPr/>
                    <a:lstStyle/>
                    <a:p>
                      <a:pPr algn="ctr"/>
                      <a:r>
                        <a:rPr lang="it-IT" sz="1200" b="0" i="0" cap="none" baseline="0" dirty="0">
                          <a:solidFill>
                            <a:schemeClr val="tx2"/>
                          </a:solidFill>
                          <a:latin typeface="+mn-lt"/>
                          <a:ea typeface="+mn-ea"/>
                          <a:cs typeface="+mn-cs"/>
                        </a:rPr>
                        <a:t>superiori a 50.000 euro</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6</a:t>
                      </a:r>
                    </a:p>
                  </a:txBody>
                  <a:tcPr marL="91328" marR="91328" anchor="ctr">
                    <a:solidFill>
                      <a:schemeClr val="accent3">
                        <a:lumMod val="20000"/>
                        <a:lumOff val="80000"/>
                      </a:schemeClr>
                    </a:solidFill>
                  </a:tcPr>
                </a:tc>
                <a:extLst>
                  <a:ext uri="{0D108BD9-81ED-4DB2-BD59-A6C34878D82A}">
                    <a16:rowId xmlns:a16="http://schemas.microsoft.com/office/drawing/2014/main" xmlns="" val="3898641870"/>
                  </a:ext>
                </a:extLst>
              </a:tr>
              <a:tr h="640758">
                <a:tc>
                  <a:txBody>
                    <a:bodyPr/>
                    <a:lstStyle/>
                    <a:p>
                      <a:pPr algn="ctr"/>
                      <a:r>
                        <a:rPr lang="it-IT" sz="1200" b="0" i="0" cap="none" baseline="0" dirty="0">
                          <a:solidFill>
                            <a:schemeClr val="tx2"/>
                          </a:solidFill>
                          <a:latin typeface="+mn-lt"/>
                          <a:ea typeface="+mn-ea"/>
                          <a:cs typeface="+mn-cs"/>
                        </a:rPr>
                        <a:t>Possesso, da parte del Mastro Formatore Artigiano (CCNL Edilizia Artigianato), di certificazione attestante la partecipazione all’addestramento/formazione pratica, specifica in materia di sicurezza, erogata in cantiere ai propri dipendenti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3</a:t>
                      </a:r>
                    </a:p>
                  </a:txBody>
                  <a:tcPr marL="91328" marR="91328" anchor="ctr">
                    <a:solidFill>
                      <a:schemeClr val="accent3">
                        <a:lumMod val="20000"/>
                        <a:lumOff val="80000"/>
                      </a:schemeClr>
                    </a:solidFill>
                  </a:tcPr>
                </a:tc>
                <a:extLst>
                  <a:ext uri="{0D108BD9-81ED-4DB2-BD59-A6C34878D82A}">
                    <a16:rowId xmlns:a16="http://schemas.microsoft.com/office/drawing/2014/main" xmlns="" val="2681054869"/>
                  </a:ext>
                </a:extLst>
              </a:tr>
              <a:tr h="640080">
                <a:tc>
                  <a:txBody>
                    <a:bodyPr/>
                    <a:lstStyle/>
                    <a:p>
                      <a:pPr algn="ctr"/>
                      <a:r>
                        <a:rPr lang="it-IT" sz="1200" b="1" i="0" cap="none" baseline="0" dirty="0">
                          <a:solidFill>
                            <a:schemeClr val="tx2"/>
                          </a:solidFill>
                          <a:latin typeface="+mn-lt"/>
                          <a:ea typeface="+mn-ea"/>
                          <a:cs typeface="+mn-cs"/>
                        </a:rPr>
                        <a:t>Adozione del DVR anche nei casi in cui sia possibile adottare le procedure standardizzate  </a:t>
                      </a:r>
                    </a:p>
                    <a:p>
                      <a:pPr algn="ctr"/>
                      <a:r>
                        <a:rPr lang="it-IT" sz="1200" b="0" i="0" cap="none" baseline="0" dirty="0">
                          <a:solidFill>
                            <a:schemeClr val="tx2"/>
                          </a:solidFill>
                          <a:latin typeface="+mn-lt"/>
                          <a:ea typeface="+mn-ea"/>
                          <a:cs typeface="+mn-cs"/>
                        </a:rPr>
                        <a:t>di cui all’art. 29 commi 6 e 6 bis del TUSL</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3</a:t>
                      </a:r>
                    </a:p>
                  </a:txBody>
                  <a:tcPr marL="91328" marR="91328" anchor="ctr">
                    <a:solidFill>
                      <a:schemeClr val="accent3">
                        <a:lumMod val="20000"/>
                        <a:lumOff val="80000"/>
                      </a:schemeClr>
                    </a:solidFill>
                  </a:tcPr>
                </a:tc>
                <a:extLst>
                  <a:ext uri="{0D108BD9-81ED-4DB2-BD59-A6C34878D82A}">
                    <a16:rowId xmlns:a16="http://schemas.microsoft.com/office/drawing/2014/main" xmlns="" val="2950145829"/>
                  </a:ext>
                </a:extLst>
              </a:tr>
              <a:tr h="370840">
                <a:tc>
                  <a:txBody>
                    <a:bodyPr/>
                    <a:lstStyle/>
                    <a:p>
                      <a:pPr algn="ctr"/>
                      <a:r>
                        <a:rPr lang="it-IT" sz="1200" b="1" i="0" cap="none" baseline="0" dirty="0">
                          <a:solidFill>
                            <a:schemeClr val="tx2"/>
                          </a:solidFill>
                          <a:latin typeface="+mn-lt"/>
                          <a:ea typeface="+mn-ea"/>
                          <a:cs typeface="+mn-cs"/>
                        </a:rPr>
                        <a:t>Almeno 2 visite in cantiere del medico competente</a:t>
                      </a:r>
                      <a:r>
                        <a:rPr lang="it-IT" sz="1200" b="0" i="0" cap="none" baseline="0" dirty="0">
                          <a:solidFill>
                            <a:schemeClr val="tx2"/>
                          </a:solidFill>
                          <a:latin typeface="+mn-lt"/>
                          <a:ea typeface="+mn-ea"/>
                          <a:cs typeface="+mn-cs"/>
                        </a:rPr>
                        <a:t>, affiancato da RLS o RLST</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1049605305"/>
                  </a:ext>
                </a:extLst>
              </a:tr>
            </a:tbl>
          </a:graphicData>
        </a:graphic>
      </p:graphicFrame>
      <p:sp>
        <p:nvSpPr>
          <p:cNvPr id="2" name="object 6">
            <a:extLst>
              <a:ext uri="{FF2B5EF4-FFF2-40B4-BE49-F238E27FC236}">
                <a16:creationId xmlns:a16="http://schemas.microsoft.com/office/drawing/2014/main" xmlns="" id="{3C33FAD7-12FC-86D2-F6D3-36005B636D8E}"/>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25208174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43</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667135" y="669925"/>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ATTIVITA’, INVESTIMENTI O FORMAZIONE</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nvGraphicFramePr>
        <p:xfrm>
          <a:off x="833291" y="1286575"/>
          <a:ext cx="7553524" cy="914400"/>
        </p:xfrm>
        <a:graphic>
          <a:graphicData uri="http://schemas.openxmlformats.org/drawingml/2006/table">
            <a:tbl>
              <a:tblPr firstRow="1" bandRow="1">
                <a:tableStyleId>{5C22544A-7EE6-4342-B048-85BDC9FD1C3A}</a:tableStyleId>
              </a:tblPr>
              <a:tblGrid>
                <a:gridCol w="7553524">
                  <a:extLst>
                    <a:ext uri="{9D8B030D-6E8A-4147-A177-3AD203B41FA5}">
                      <a16:colId xmlns:a16="http://schemas.microsoft.com/office/drawing/2014/main" xmlns="" val="951336313"/>
                    </a:ext>
                  </a:extLst>
                </a:gridCol>
              </a:tblGrid>
              <a:tr h="914400">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Fino a 10 CREDITI attribuiti in ambiti </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diversi da quello  della salute e sicurezza (art. 5 co. 4 lett. b DM), tra i quali:</a:t>
                      </a: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2" name="Tabella 1">
            <a:extLst>
              <a:ext uri="{FF2B5EF4-FFF2-40B4-BE49-F238E27FC236}">
                <a16:creationId xmlns:a16="http://schemas.microsoft.com/office/drawing/2014/main" xmlns="" id="{5D427D85-4068-32A8-A8B8-C0EBD1F0B196}"/>
              </a:ext>
            </a:extLst>
          </p:cNvPr>
          <p:cNvGraphicFramePr>
            <a:graphicFrameLocks noGrp="1"/>
          </p:cNvGraphicFramePr>
          <p:nvPr/>
        </p:nvGraphicFramePr>
        <p:xfrm>
          <a:off x="1071122" y="2293302"/>
          <a:ext cx="7077862" cy="2307223"/>
        </p:xfrm>
        <a:graphic>
          <a:graphicData uri="http://schemas.openxmlformats.org/drawingml/2006/table">
            <a:tbl>
              <a:tblPr firstRow="1" bandRow="1">
                <a:tableStyleId>{F5AB1C69-6EDB-4FF4-983F-18BD219EF322}</a:tableStyleId>
              </a:tblPr>
              <a:tblGrid>
                <a:gridCol w="5555741">
                  <a:extLst>
                    <a:ext uri="{9D8B030D-6E8A-4147-A177-3AD203B41FA5}">
                      <a16:colId xmlns:a16="http://schemas.microsoft.com/office/drawing/2014/main" xmlns="" val="576255554"/>
                    </a:ext>
                  </a:extLst>
                </a:gridCol>
                <a:gridCol w="1522121">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requisito</a:t>
                      </a:r>
                    </a:p>
                  </a:txBody>
                  <a:tcPr marL="91328" marR="91328" anchor="ctr">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nchor="ctr">
                    <a:solidFill>
                      <a:schemeClr val="accent3">
                        <a:lumMod val="40000"/>
                        <a:lumOff val="60000"/>
                      </a:schemeClr>
                    </a:solidFill>
                  </a:tcPr>
                </a:tc>
                <a:extLst>
                  <a:ext uri="{0D108BD9-81ED-4DB2-BD59-A6C34878D82A}">
                    <a16:rowId xmlns:a16="http://schemas.microsoft.com/office/drawing/2014/main" xmlns="" val="2623277015"/>
                  </a:ext>
                </a:extLst>
              </a:tr>
              <a:tr h="823863">
                <a:tc>
                  <a:txBody>
                    <a:bodyPr/>
                    <a:lstStyle/>
                    <a:p>
                      <a:pPr algn="ctr"/>
                      <a:r>
                        <a:rPr lang="it-IT" sz="1200" b="1" i="0" cap="none" baseline="0" dirty="0">
                          <a:solidFill>
                            <a:schemeClr val="tx2"/>
                          </a:solidFill>
                          <a:latin typeface="+mn-lt"/>
                          <a:ea typeface="+mn-ea"/>
                          <a:cs typeface="+mn-cs"/>
                        </a:rPr>
                        <a:t>Dimensione dell’organico aziendale</a:t>
                      </a:r>
                    </a:p>
                    <a:p>
                      <a:pPr algn="ctr"/>
                      <a:r>
                        <a:rPr lang="it-IT" sz="1200" b="0" i="0" cap="none" baseline="0" dirty="0">
                          <a:solidFill>
                            <a:schemeClr val="tx2"/>
                          </a:solidFill>
                          <a:latin typeface="+mn-lt"/>
                          <a:ea typeface="+mn-ea"/>
                          <a:cs typeface="+mn-cs"/>
                        </a:rPr>
                        <a:t>(si computano tutti i lavoratori con contratto di lavoro subordinato, ad eccezione di contratti a termine di durata inferiore a 6 mesi; non si computano lavoratori in somministrazione presso l’utilizzatore):</a:t>
                      </a:r>
                    </a:p>
                  </a:txBody>
                  <a:tcPr marL="91328" marR="91328" anchor="ctr">
                    <a:solidFill>
                      <a:schemeClr val="accent3">
                        <a:lumMod val="20000"/>
                        <a:lumOff val="80000"/>
                      </a:schemeClr>
                    </a:solidFill>
                  </a:tcPr>
                </a:tc>
                <a:tc>
                  <a:txBody>
                    <a:bodyPr/>
                    <a:lstStyle/>
                    <a:p>
                      <a:pPr algn="ctr"/>
                      <a:endParaRPr lang="it-IT" sz="1200" b="0" i="0" cap="none" baseline="0" dirty="0">
                        <a:solidFill>
                          <a:schemeClr val="tx2"/>
                        </a:solidFill>
                        <a:latin typeface="+mn-lt"/>
                        <a:ea typeface="+mn-ea"/>
                        <a:cs typeface="+mn-cs"/>
                      </a:endParaRPr>
                    </a:p>
                  </a:txBody>
                  <a:tcPr marL="91328" marR="91328" anchor="ctr">
                    <a:solidFill>
                      <a:schemeClr val="accent3">
                        <a:lumMod val="20000"/>
                        <a:lumOff val="80000"/>
                      </a:schemeClr>
                    </a:solidFill>
                  </a:tcPr>
                </a:tc>
                <a:extLst>
                  <a:ext uri="{0D108BD9-81ED-4DB2-BD59-A6C34878D82A}">
                    <a16:rowId xmlns:a16="http://schemas.microsoft.com/office/drawing/2014/main" xmlns="" val="3323537460"/>
                  </a:ext>
                </a:extLst>
              </a:tr>
              <a:tr h="370840">
                <a:tc>
                  <a:txBody>
                    <a:bodyPr/>
                    <a:lstStyle/>
                    <a:p>
                      <a:pPr algn="ctr"/>
                      <a:r>
                        <a:rPr lang="it-IT" sz="1200" b="0" i="0" cap="none" baseline="0" dirty="0">
                          <a:solidFill>
                            <a:schemeClr val="tx2"/>
                          </a:solidFill>
                          <a:latin typeface="+mn-lt"/>
                          <a:ea typeface="+mn-ea"/>
                          <a:cs typeface="+mn-cs"/>
                        </a:rPr>
                        <a:t>imprese che occupano fino a 15 dipendenti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1</a:t>
                      </a:r>
                    </a:p>
                  </a:txBody>
                  <a:tcPr marL="91328" marR="91328" anchor="ctr">
                    <a:solidFill>
                      <a:schemeClr val="accent3">
                        <a:lumMod val="20000"/>
                        <a:lumOff val="80000"/>
                      </a:schemeClr>
                    </a:solidFill>
                  </a:tcPr>
                </a:tc>
                <a:extLst>
                  <a:ext uri="{0D108BD9-81ED-4DB2-BD59-A6C34878D82A}">
                    <a16:rowId xmlns:a16="http://schemas.microsoft.com/office/drawing/2014/main" xmlns="" val="538263450"/>
                  </a:ext>
                </a:extLst>
              </a:tr>
              <a:tr h="37084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200" b="0" i="0" cap="none" baseline="0" dirty="0">
                          <a:solidFill>
                            <a:schemeClr val="tx2"/>
                          </a:solidFill>
                          <a:latin typeface="+mn-lt"/>
                          <a:ea typeface="+mn-ea"/>
                          <a:cs typeface="+mn-cs"/>
                        </a:rPr>
                        <a:t>imprese che occupano da 16 a 50 dipendenti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2950145829"/>
                  </a:ext>
                </a:extLst>
              </a:tr>
              <a:tr h="37084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200" b="0" i="0" cap="none" baseline="0" dirty="0">
                          <a:solidFill>
                            <a:schemeClr val="tx2"/>
                          </a:solidFill>
                          <a:latin typeface="+mn-lt"/>
                          <a:ea typeface="+mn-ea"/>
                          <a:cs typeface="+mn-cs"/>
                        </a:rPr>
                        <a:t>imprese che occupano più di 50 dipendenti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4         </a:t>
                      </a:r>
                    </a:p>
                  </a:txBody>
                  <a:tcPr marL="91328" marR="91328" anchor="ctr">
                    <a:solidFill>
                      <a:schemeClr val="accent3">
                        <a:lumMod val="20000"/>
                        <a:lumOff val="80000"/>
                      </a:schemeClr>
                    </a:solidFill>
                  </a:tcPr>
                </a:tc>
                <a:extLst>
                  <a:ext uri="{0D108BD9-81ED-4DB2-BD59-A6C34878D82A}">
                    <a16:rowId xmlns:a16="http://schemas.microsoft.com/office/drawing/2014/main" xmlns="" val="1049605305"/>
                  </a:ext>
                </a:extLst>
              </a:tr>
            </a:tbl>
          </a:graphicData>
        </a:graphic>
      </p:graphicFrame>
      <p:sp>
        <p:nvSpPr>
          <p:cNvPr id="4" name="object 6">
            <a:extLst>
              <a:ext uri="{FF2B5EF4-FFF2-40B4-BE49-F238E27FC236}">
                <a16:creationId xmlns:a16="http://schemas.microsoft.com/office/drawing/2014/main" xmlns="" id="{CF8C7759-14CD-81A3-8A2B-5C4925BFF75B}"/>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42869508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44</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2517137" y="563477"/>
          <a:ext cx="3653090" cy="400431"/>
        </p:xfrm>
        <a:graphic>
          <a:graphicData uri="http://schemas.openxmlformats.org/drawingml/2006/table">
            <a:tbl>
              <a:tblPr firstRow="1" bandRow="1">
                <a:tableStyleId>{5C22544A-7EE6-4342-B048-85BDC9FD1C3A}</a:tableStyleId>
              </a:tblPr>
              <a:tblGrid>
                <a:gridCol w="3653090">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i="1" cap="none" baseline="0" dirty="0">
                          <a:solidFill>
                            <a:schemeClr val="tx2"/>
                          </a:solidFill>
                          <a:latin typeface="+mn-lt"/>
                          <a:ea typeface="+mn-ea"/>
                          <a:cs typeface="+mn-cs"/>
                        </a:rPr>
                        <a:t>… continua</a:t>
                      </a:r>
                    </a:p>
                  </a:txBody>
                  <a:tcPr marL="91328" marR="91328" anchor="ctr">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9" name="Tabella 8">
            <a:extLst>
              <a:ext uri="{FF2B5EF4-FFF2-40B4-BE49-F238E27FC236}">
                <a16:creationId xmlns:a16="http://schemas.microsoft.com/office/drawing/2014/main" xmlns="" id="{B74772C9-88CA-BA55-1230-100890228B8C}"/>
              </a:ext>
            </a:extLst>
          </p:cNvPr>
          <p:cNvGraphicFramePr>
            <a:graphicFrameLocks noGrp="1"/>
          </p:cNvGraphicFramePr>
          <p:nvPr/>
        </p:nvGraphicFramePr>
        <p:xfrm>
          <a:off x="842804" y="1413603"/>
          <a:ext cx="7268127" cy="2952610"/>
        </p:xfrm>
        <a:graphic>
          <a:graphicData uri="http://schemas.openxmlformats.org/drawingml/2006/table">
            <a:tbl>
              <a:tblPr firstRow="1" bandRow="1">
                <a:tableStyleId>{F5AB1C69-6EDB-4FF4-983F-18BD219EF322}</a:tableStyleId>
              </a:tblPr>
              <a:tblGrid>
                <a:gridCol w="5936271">
                  <a:extLst>
                    <a:ext uri="{9D8B030D-6E8A-4147-A177-3AD203B41FA5}">
                      <a16:colId xmlns:a16="http://schemas.microsoft.com/office/drawing/2014/main" xmlns="" val="576255554"/>
                    </a:ext>
                  </a:extLst>
                </a:gridCol>
                <a:gridCol w="1331856">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requisito</a:t>
                      </a:r>
                    </a:p>
                  </a:txBody>
                  <a:tcPr marL="91328" marR="91328" anchor="ctr">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nchor="ctr">
                    <a:solidFill>
                      <a:schemeClr val="accent3">
                        <a:lumMod val="40000"/>
                        <a:lumOff val="60000"/>
                      </a:schemeClr>
                    </a:solidFill>
                  </a:tcPr>
                </a:tc>
                <a:extLst>
                  <a:ext uri="{0D108BD9-81ED-4DB2-BD59-A6C34878D82A}">
                    <a16:rowId xmlns:a16="http://schemas.microsoft.com/office/drawing/2014/main" xmlns="" val="2623277015"/>
                  </a:ext>
                </a:extLst>
              </a:tr>
              <a:tr h="370840">
                <a:tc>
                  <a:txBody>
                    <a:bodyPr/>
                    <a:lstStyle/>
                    <a:p>
                      <a:pPr algn="ctr"/>
                      <a:r>
                        <a:rPr lang="it-IT" sz="1200" b="1" i="0" cap="none" baseline="0" dirty="0">
                          <a:solidFill>
                            <a:schemeClr val="tx2"/>
                          </a:solidFill>
                          <a:latin typeface="+mn-lt"/>
                          <a:ea typeface="+mn-ea"/>
                          <a:cs typeface="+mn-cs"/>
                        </a:rPr>
                        <a:t>Attestazione di qualificazione SOA in classifica 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1</a:t>
                      </a:r>
                    </a:p>
                  </a:txBody>
                  <a:tcPr marL="91328" marR="91328" anchor="ctr">
                    <a:solidFill>
                      <a:schemeClr val="accent3">
                        <a:lumMod val="20000"/>
                        <a:lumOff val="80000"/>
                      </a:schemeClr>
                    </a:solidFill>
                  </a:tcPr>
                </a:tc>
                <a:extLst>
                  <a:ext uri="{0D108BD9-81ED-4DB2-BD59-A6C34878D82A}">
                    <a16:rowId xmlns:a16="http://schemas.microsoft.com/office/drawing/2014/main" xmlns="" val="3323537460"/>
                  </a:ext>
                </a:extLst>
              </a:tr>
              <a:tr h="370840">
                <a:tc>
                  <a:txBody>
                    <a:bodyPr/>
                    <a:lstStyle/>
                    <a:p>
                      <a:pPr algn="ctr"/>
                      <a:r>
                        <a:rPr lang="it-IT" sz="1200" b="1" i="0" cap="none" baseline="0" dirty="0">
                          <a:solidFill>
                            <a:schemeClr val="tx2"/>
                          </a:solidFill>
                          <a:latin typeface="+mn-lt"/>
                          <a:ea typeface="+mn-ea"/>
                          <a:cs typeface="+mn-cs"/>
                        </a:rPr>
                        <a:t>Attestazione di qualificazione SOA in classifica II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538263450"/>
                  </a:ext>
                </a:extLst>
              </a:tr>
              <a:tr h="370840">
                <a:tc>
                  <a:txBody>
                    <a:bodyPr/>
                    <a:lstStyle/>
                    <a:p>
                      <a:pPr algn="ctr"/>
                      <a:r>
                        <a:rPr lang="it-IT" sz="1200" b="0" i="0" cap="none" baseline="0" dirty="0">
                          <a:solidFill>
                            <a:schemeClr val="tx2"/>
                          </a:solidFill>
                          <a:latin typeface="+mn-lt"/>
                          <a:ea typeface="+mn-ea"/>
                          <a:cs typeface="+mn-cs"/>
                        </a:rPr>
                        <a:t>Possesso della qualifica di Mastro Formatore Artigiano (CCNL Edilizia Artigianato)</a:t>
                      </a:r>
                    </a:p>
                  </a:txBody>
                  <a:tcPr marL="91328" marR="91328" anchor="ctr">
                    <a:solidFill>
                      <a:schemeClr val="accent3">
                        <a:lumMod val="20000"/>
                        <a:lumOff val="80000"/>
                      </a:schemeClr>
                    </a:solidFill>
                  </a:tcPr>
                </a:tc>
                <a:tc>
                  <a:txBody>
                    <a:bodyPr/>
                    <a:lstStyle/>
                    <a:p>
                      <a:pPr algn="ctr"/>
                      <a:r>
                        <a:rPr lang="it-IT" sz="1200" b="0" i="0" cap="none" baseline="0">
                          <a:solidFill>
                            <a:schemeClr val="tx2"/>
                          </a:solidFill>
                          <a:latin typeface="+mn-lt"/>
                          <a:ea typeface="+mn-ea"/>
                          <a:cs typeface="+mn-cs"/>
                        </a:rPr>
                        <a:t>2</a:t>
                      </a:r>
                      <a:endParaRPr lang="it-IT" sz="1200" b="0" i="0" cap="none" baseline="0" dirty="0">
                        <a:solidFill>
                          <a:schemeClr val="tx2"/>
                        </a:solidFill>
                        <a:latin typeface="+mn-lt"/>
                        <a:ea typeface="+mn-ea"/>
                        <a:cs typeface="+mn-cs"/>
                      </a:endParaRPr>
                    </a:p>
                  </a:txBody>
                  <a:tcPr marL="91328" marR="91328" anchor="ctr">
                    <a:solidFill>
                      <a:schemeClr val="accent3">
                        <a:lumMod val="20000"/>
                        <a:lumOff val="80000"/>
                      </a:schemeClr>
                    </a:solidFill>
                  </a:tcPr>
                </a:tc>
                <a:extLst>
                  <a:ext uri="{0D108BD9-81ED-4DB2-BD59-A6C34878D82A}">
                    <a16:rowId xmlns:a16="http://schemas.microsoft.com/office/drawing/2014/main" xmlns="" val="355536271"/>
                  </a:ext>
                </a:extLst>
              </a:tr>
              <a:tr h="640758">
                <a:tc>
                  <a:txBody>
                    <a:bodyPr/>
                    <a:lstStyle/>
                    <a:p>
                      <a:pPr algn="ctr"/>
                      <a:r>
                        <a:rPr lang="it-IT" sz="1200" b="0" i="0" cap="none" baseline="0" dirty="0">
                          <a:solidFill>
                            <a:schemeClr val="tx2"/>
                          </a:solidFill>
                          <a:latin typeface="+mn-lt"/>
                          <a:ea typeface="+mn-ea"/>
                          <a:cs typeface="+mn-cs"/>
                        </a:rPr>
                        <a:t>Applicazione di determinati standard contrattuali e organizzativi nell’impiego della manodopera (anche in relazione agli appalti e alle forme di lavoro flessibile) certificati ai sensi del Titolo VIII, Capo I del d. lgs. n. 276/2003</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2468266563"/>
                  </a:ext>
                </a:extLst>
              </a:tr>
              <a:tr h="457652">
                <a:tc>
                  <a:txBody>
                    <a:bodyPr/>
                    <a:lstStyle/>
                    <a:p>
                      <a:pPr algn="ctr"/>
                      <a:r>
                        <a:rPr lang="it-IT" sz="1200" b="1" i="0" cap="none" baseline="0" dirty="0">
                          <a:solidFill>
                            <a:schemeClr val="tx2"/>
                          </a:solidFill>
                          <a:latin typeface="+mn-lt"/>
                          <a:ea typeface="+mn-ea"/>
                          <a:cs typeface="+mn-cs"/>
                        </a:rPr>
                        <a:t>Consulenza e monitoraggio, con esito positivo, da parte degli Organismi Paritetici </a:t>
                      </a:r>
                    </a:p>
                    <a:p>
                      <a:pPr algn="ctr"/>
                      <a:r>
                        <a:rPr lang="it-IT" sz="1200" b="0" i="0" cap="none" baseline="0" dirty="0">
                          <a:solidFill>
                            <a:schemeClr val="tx2"/>
                          </a:solidFill>
                          <a:latin typeface="+mn-lt"/>
                          <a:ea typeface="+mn-ea"/>
                          <a:cs typeface="+mn-cs"/>
                        </a:rPr>
                        <a:t>iscritti nel Repertorio di cui all’art. 51 TUSL</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3898641870"/>
                  </a:ext>
                </a:extLst>
              </a:tr>
              <a:tr h="370840">
                <a:tc>
                  <a:txBody>
                    <a:bodyPr/>
                    <a:lstStyle/>
                    <a:p>
                      <a:pPr algn="ctr"/>
                      <a:r>
                        <a:rPr lang="it-IT" sz="1200" b="0" i="0" cap="none" baseline="0" dirty="0">
                          <a:solidFill>
                            <a:schemeClr val="tx2"/>
                          </a:solidFill>
                          <a:latin typeface="+mn-lt"/>
                          <a:ea typeface="+mn-ea"/>
                          <a:cs typeface="+mn-cs"/>
                        </a:rPr>
                        <a:t>Formazione in materia linguistica per i lavoratori stranieri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2950145829"/>
                  </a:ext>
                </a:extLst>
              </a:tr>
            </a:tbl>
          </a:graphicData>
        </a:graphic>
      </p:graphicFrame>
      <p:sp>
        <p:nvSpPr>
          <p:cNvPr id="2" name="object 6">
            <a:extLst>
              <a:ext uri="{FF2B5EF4-FFF2-40B4-BE49-F238E27FC236}">
                <a16:creationId xmlns:a16="http://schemas.microsoft.com/office/drawing/2014/main" xmlns="" id="{2EC4A57C-391A-F26A-1E5C-6BECD58890FA}"/>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16552284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45</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2517137" y="563477"/>
          <a:ext cx="3653090" cy="400431"/>
        </p:xfrm>
        <a:graphic>
          <a:graphicData uri="http://schemas.openxmlformats.org/drawingml/2006/table">
            <a:tbl>
              <a:tblPr firstRow="1" bandRow="1">
                <a:tableStyleId>{5C22544A-7EE6-4342-B048-85BDC9FD1C3A}</a:tableStyleId>
              </a:tblPr>
              <a:tblGrid>
                <a:gridCol w="3653090">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i="1" cap="none" baseline="0" dirty="0">
                          <a:solidFill>
                            <a:schemeClr val="tx2"/>
                          </a:solidFill>
                          <a:latin typeface="+mn-lt"/>
                          <a:ea typeface="+mn-ea"/>
                          <a:cs typeface="+mn-cs"/>
                        </a:rPr>
                        <a:t>… continua</a:t>
                      </a:r>
                    </a:p>
                  </a:txBody>
                  <a:tcPr marL="91328" marR="91328" anchor="ctr">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9" name="Tabella 8">
            <a:extLst>
              <a:ext uri="{FF2B5EF4-FFF2-40B4-BE49-F238E27FC236}">
                <a16:creationId xmlns:a16="http://schemas.microsoft.com/office/drawing/2014/main" xmlns="" id="{B74772C9-88CA-BA55-1230-100890228B8C}"/>
              </a:ext>
            </a:extLst>
          </p:cNvPr>
          <p:cNvGraphicFramePr>
            <a:graphicFrameLocks noGrp="1"/>
          </p:cNvGraphicFramePr>
          <p:nvPr/>
        </p:nvGraphicFramePr>
        <p:xfrm>
          <a:off x="766698" y="1429385"/>
          <a:ext cx="7268127" cy="2475090"/>
        </p:xfrm>
        <a:graphic>
          <a:graphicData uri="http://schemas.openxmlformats.org/drawingml/2006/table">
            <a:tbl>
              <a:tblPr firstRow="1" bandRow="1">
                <a:tableStyleId>{F5AB1C69-6EDB-4FF4-983F-18BD219EF322}</a:tableStyleId>
              </a:tblPr>
              <a:tblGrid>
                <a:gridCol w="5936271">
                  <a:extLst>
                    <a:ext uri="{9D8B030D-6E8A-4147-A177-3AD203B41FA5}">
                      <a16:colId xmlns:a16="http://schemas.microsoft.com/office/drawing/2014/main" xmlns="" val="576255554"/>
                    </a:ext>
                  </a:extLst>
                </a:gridCol>
                <a:gridCol w="1331856">
                  <a:extLst>
                    <a:ext uri="{9D8B030D-6E8A-4147-A177-3AD203B41FA5}">
                      <a16:colId xmlns:a16="http://schemas.microsoft.com/office/drawing/2014/main" xmlns="" val="1942627198"/>
                    </a:ext>
                  </a:extLst>
                </a:gridCol>
              </a:tblGrid>
              <a:tr h="370840">
                <a:tc>
                  <a:txBody>
                    <a:bodyPr/>
                    <a:lstStyle/>
                    <a:p>
                      <a:pPr algn="ctr"/>
                      <a:r>
                        <a:rPr lang="it-IT" sz="1600" b="1" i="0" cap="small" baseline="0" dirty="0">
                          <a:solidFill>
                            <a:schemeClr val="tx2"/>
                          </a:solidFill>
                          <a:latin typeface="+mn-lt"/>
                          <a:ea typeface="+mn-ea"/>
                          <a:cs typeface="+mn-cs"/>
                        </a:rPr>
                        <a:t>requisito</a:t>
                      </a:r>
                    </a:p>
                  </a:txBody>
                  <a:tcPr marL="91328" marR="91328" anchor="ctr">
                    <a:solidFill>
                      <a:schemeClr val="accent3">
                        <a:lumMod val="40000"/>
                        <a:lumOff val="60000"/>
                      </a:schemeClr>
                    </a:solidFill>
                  </a:tcPr>
                </a:tc>
                <a:tc>
                  <a:txBody>
                    <a:bodyPr/>
                    <a:lstStyle/>
                    <a:p>
                      <a:pPr algn="ctr"/>
                      <a:r>
                        <a:rPr lang="it-IT" sz="1600" b="1" i="0" cap="small" baseline="0" dirty="0">
                          <a:solidFill>
                            <a:schemeClr val="tx2"/>
                          </a:solidFill>
                          <a:latin typeface="+mn-lt"/>
                          <a:ea typeface="+mn-ea"/>
                          <a:cs typeface="+mn-cs"/>
                        </a:rPr>
                        <a:t>crediti</a:t>
                      </a:r>
                    </a:p>
                  </a:txBody>
                  <a:tcPr marL="91328" marR="91328" anchor="ctr">
                    <a:solidFill>
                      <a:schemeClr val="accent3">
                        <a:lumMod val="40000"/>
                        <a:lumOff val="60000"/>
                      </a:schemeClr>
                    </a:solidFill>
                  </a:tcPr>
                </a:tc>
                <a:extLst>
                  <a:ext uri="{0D108BD9-81ED-4DB2-BD59-A6C34878D82A}">
                    <a16:rowId xmlns:a16="http://schemas.microsoft.com/office/drawing/2014/main" xmlns="" val="2623277015"/>
                  </a:ext>
                </a:extLst>
              </a:tr>
              <a:tr h="640758">
                <a:tc>
                  <a:txBody>
                    <a:bodyPr/>
                    <a:lstStyle/>
                    <a:p>
                      <a:pPr algn="ctr"/>
                      <a:r>
                        <a:rPr lang="it-IT" sz="1200" b="1" i="0" cap="none" baseline="0" dirty="0">
                          <a:solidFill>
                            <a:schemeClr val="tx2"/>
                          </a:solidFill>
                          <a:latin typeface="+mn-lt"/>
                          <a:ea typeface="+mn-ea"/>
                          <a:cs typeface="+mn-cs"/>
                        </a:rPr>
                        <a:t>Riconoscimento, da parte della Cassa Edile/</a:t>
                      </a:r>
                      <a:r>
                        <a:rPr lang="it-IT" sz="1200" b="1" i="0" cap="none" baseline="0" dirty="0" err="1">
                          <a:solidFill>
                            <a:schemeClr val="tx2"/>
                          </a:solidFill>
                          <a:latin typeface="+mn-lt"/>
                          <a:ea typeface="+mn-ea"/>
                          <a:cs typeface="+mn-cs"/>
                        </a:rPr>
                        <a:t>Edilcassa</a:t>
                      </a:r>
                      <a:r>
                        <a:rPr lang="it-IT" sz="1200" b="1" i="0" cap="none" baseline="0" dirty="0">
                          <a:solidFill>
                            <a:schemeClr val="tx2"/>
                          </a:solidFill>
                          <a:latin typeface="+mn-lt"/>
                          <a:ea typeface="+mn-ea"/>
                          <a:cs typeface="+mn-cs"/>
                        </a:rPr>
                        <a:t>, dell’incentivo previsto </a:t>
                      </a:r>
                    </a:p>
                    <a:p>
                      <a:pPr algn="ctr"/>
                      <a:r>
                        <a:rPr lang="it-IT" sz="1200" b="1" i="0" cap="none" baseline="0" dirty="0">
                          <a:solidFill>
                            <a:schemeClr val="tx2"/>
                          </a:solidFill>
                          <a:latin typeface="+mn-lt"/>
                          <a:ea typeface="+mn-ea"/>
                          <a:cs typeface="+mn-cs"/>
                        </a:rPr>
                        <a:t>per la denuncia di operai di 1° livello (in forza da oltre 18 mesi) </a:t>
                      </a:r>
                    </a:p>
                    <a:p>
                      <a:pPr algn="ctr"/>
                      <a:r>
                        <a:rPr lang="it-IT" sz="1200" b="1" i="0" cap="none" baseline="0" dirty="0">
                          <a:solidFill>
                            <a:schemeClr val="tx2"/>
                          </a:solidFill>
                          <a:latin typeface="+mn-lt"/>
                          <a:ea typeface="+mn-ea"/>
                          <a:cs typeface="+mn-cs"/>
                        </a:rPr>
                        <a:t>in numero non superiore a un terzo del totale degli operai in organico</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3323537460"/>
                  </a:ext>
                </a:extLst>
              </a:tr>
              <a:tr h="1005840">
                <a:tc>
                  <a:txBody>
                    <a:bodyPr/>
                    <a:lstStyle/>
                    <a:p>
                      <a:pPr algn="ctr"/>
                      <a:r>
                        <a:rPr lang="it-IT" sz="1200" b="1" i="0" cap="none" baseline="0" dirty="0">
                          <a:solidFill>
                            <a:schemeClr val="tx2"/>
                          </a:solidFill>
                          <a:latin typeface="+mn-lt"/>
                          <a:ea typeface="+mn-ea"/>
                          <a:cs typeface="+mn-cs"/>
                        </a:rPr>
                        <a:t>Possesso dei requisiti reputazionali </a:t>
                      </a:r>
                      <a:r>
                        <a:rPr lang="it-IT" sz="1200" b="0" i="0" cap="none" baseline="0" dirty="0">
                          <a:solidFill>
                            <a:schemeClr val="tx2"/>
                          </a:solidFill>
                          <a:latin typeface="+mn-lt"/>
                          <a:ea typeface="+mn-ea"/>
                          <a:cs typeface="+mn-cs"/>
                        </a:rPr>
                        <a:t>(valutati in base a indici, qualitativi e quantitativi, oggettivi  e misurabili, nonché in base ad accertamenti definitivi) che esprimono l’affidabilità dell’impresa in fase esecutiva, il rispetto della legalità e degli obiettivi di sostenibilità e responsabilità sociale, </a:t>
                      </a:r>
                      <a:r>
                        <a:rPr lang="it-IT" sz="1200" b="1" i="0" cap="none" baseline="0" dirty="0">
                          <a:solidFill>
                            <a:schemeClr val="tx2"/>
                          </a:solidFill>
                          <a:latin typeface="+mn-lt"/>
                          <a:ea typeface="+mn-ea"/>
                          <a:cs typeface="+mn-cs"/>
                        </a:rPr>
                        <a:t>di cui all’art. 109 del Codice dei contratti pubblici</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538263450"/>
                  </a:ext>
                </a:extLst>
              </a:tr>
              <a:tr h="457652">
                <a:tc>
                  <a:txBody>
                    <a:bodyPr/>
                    <a:lstStyle/>
                    <a:p>
                      <a:pPr algn="ctr"/>
                      <a:r>
                        <a:rPr lang="it-IT" sz="1200" b="0" i="0" cap="none" baseline="0" dirty="0">
                          <a:solidFill>
                            <a:schemeClr val="tx2"/>
                          </a:solidFill>
                          <a:latin typeface="+mn-lt"/>
                          <a:ea typeface="+mn-ea"/>
                          <a:cs typeface="+mn-cs"/>
                        </a:rPr>
                        <a:t>Certificazione del regolamento interno delle società cooperative </a:t>
                      </a:r>
                    </a:p>
                    <a:p>
                      <a:pPr algn="ctr"/>
                      <a:r>
                        <a:rPr lang="it-IT" sz="1200" b="0" i="0" cap="none" baseline="0" dirty="0">
                          <a:solidFill>
                            <a:schemeClr val="tx2"/>
                          </a:solidFill>
                          <a:latin typeface="+mn-lt"/>
                          <a:ea typeface="+mn-ea"/>
                          <a:cs typeface="+mn-cs"/>
                        </a:rPr>
                        <a:t>(art. 6 legge n. 142/2001)</a:t>
                      </a:r>
                    </a:p>
                  </a:txBody>
                  <a:tcPr marL="91328" marR="91328" anchor="ctr">
                    <a:solidFill>
                      <a:schemeClr val="accent3">
                        <a:lumMod val="20000"/>
                        <a:lumOff val="80000"/>
                      </a:schemeClr>
                    </a:solidFill>
                  </a:tcPr>
                </a:tc>
                <a:tc>
                  <a:txBody>
                    <a:bodyPr/>
                    <a:lstStyle/>
                    <a:p>
                      <a:pPr algn="ctr"/>
                      <a:r>
                        <a:rPr lang="it-IT" sz="1200" b="0" i="0" cap="none" baseline="0" dirty="0">
                          <a:solidFill>
                            <a:schemeClr val="tx2"/>
                          </a:solidFill>
                          <a:latin typeface="+mn-lt"/>
                          <a:ea typeface="+mn-ea"/>
                          <a:cs typeface="+mn-cs"/>
                        </a:rPr>
                        <a:t>2</a:t>
                      </a:r>
                    </a:p>
                  </a:txBody>
                  <a:tcPr marL="91328" marR="91328" anchor="ctr">
                    <a:solidFill>
                      <a:schemeClr val="accent3">
                        <a:lumMod val="20000"/>
                        <a:lumOff val="80000"/>
                      </a:schemeClr>
                    </a:solidFill>
                  </a:tcPr>
                </a:tc>
                <a:extLst>
                  <a:ext uri="{0D108BD9-81ED-4DB2-BD59-A6C34878D82A}">
                    <a16:rowId xmlns:a16="http://schemas.microsoft.com/office/drawing/2014/main" xmlns="" val="2468266563"/>
                  </a:ext>
                </a:extLst>
              </a:tr>
            </a:tbl>
          </a:graphicData>
        </a:graphic>
      </p:graphicFrame>
      <p:sp>
        <p:nvSpPr>
          <p:cNvPr id="2" name="object 6">
            <a:extLst>
              <a:ext uri="{FF2B5EF4-FFF2-40B4-BE49-F238E27FC236}">
                <a16:creationId xmlns:a16="http://schemas.microsoft.com/office/drawing/2014/main" xmlns="" id="{7722B759-7E70-E1AB-FC35-2802DA6F3FC2}"/>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674108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46</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extLst>
              <p:ext uri="{D42A27DB-BD31-4B8C-83A1-F6EECF244321}">
                <p14:modId xmlns:p14="http://schemas.microsoft.com/office/powerpoint/2010/main" val="4276171174"/>
              </p:ext>
            </p:extLst>
          </p:nvPr>
        </p:nvGraphicFramePr>
        <p:xfrm>
          <a:off x="676649" y="746125"/>
          <a:ext cx="7928972" cy="709422"/>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709422">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2000" b="1" i="0" cap="none" baseline="0" dirty="0">
                          <a:solidFill>
                            <a:schemeClr val="tx2"/>
                          </a:solidFill>
                          <a:latin typeface="+mn-lt"/>
                          <a:ea typeface="+mn-ea"/>
                          <a:cs typeface="+mn-cs"/>
                        </a:rPr>
                        <a:t>Tempi e modalità di attribuzione dei crediti ulteriori (a decorrere dalla implementazione della piattaforma dell’INL)</a:t>
                      </a:r>
                      <a:endParaRPr lang="it-IT" sz="2000" b="1" i="0" cap="none" baseline="0" dirty="0">
                        <a:solidFill>
                          <a:schemeClr val="tx2"/>
                        </a:solidFill>
                        <a:highlight>
                          <a:srgbClr val="FFFF00"/>
                        </a:highlight>
                        <a:latin typeface="+mn-lt"/>
                        <a:ea typeface="+mn-ea"/>
                        <a:cs typeface="+mn-cs"/>
                      </a:endParaRP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sp>
        <p:nvSpPr>
          <p:cNvPr id="4" name="Freccia in giù 3">
            <a:extLst>
              <a:ext uri="{FF2B5EF4-FFF2-40B4-BE49-F238E27FC236}">
                <a16:creationId xmlns:a16="http://schemas.microsoft.com/office/drawing/2014/main" xmlns="" id="{5C550656-D932-492B-44E4-9688AE7004A8}"/>
              </a:ext>
            </a:extLst>
          </p:cNvPr>
          <p:cNvSpPr/>
          <p:nvPr/>
        </p:nvSpPr>
        <p:spPr>
          <a:xfrm>
            <a:off x="2008606" y="1681402"/>
            <a:ext cx="359556" cy="360000"/>
          </a:xfrm>
          <a:prstGeom prst="downArrow">
            <a:avLst/>
          </a:prstGeom>
          <a:solidFill>
            <a:srgbClr val="11498A">
              <a:alpha val="25000"/>
            </a:srgbClr>
          </a:solidFill>
          <a:ln>
            <a:solidFill>
              <a:schemeClr val="accent1"/>
            </a:solidFill>
          </a:ln>
        </p:spPr>
        <p:txBody>
          <a:bodyPr wrap="square" lIns="0" tIns="0" rIns="0" bIns="0" rtlCol="0" anchor="ctr"/>
          <a:lstStyle/>
          <a:p>
            <a:pPr algn="ctr"/>
            <a:endParaRPr lang="it-IT"/>
          </a:p>
        </p:txBody>
      </p:sp>
      <p:graphicFrame>
        <p:nvGraphicFramePr>
          <p:cNvPr id="5" name="Tabella 4">
            <a:extLst>
              <a:ext uri="{FF2B5EF4-FFF2-40B4-BE49-F238E27FC236}">
                <a16:creationId xmlns:a16="http://schemas.microsoft.com/office/drawing/2014/main" xmlns="" id="{A2F29D9C-2418-0CC2-61B2-5531418845F4}"/>
              </a:ext>
            </a:extLst>
          </p:cNvPr>
          <p:cNvGraphicFramePr>
            <a:graphicFrameLocks noGrp="1"/>
          </p:cNvGraphicFramePr>
          <p:nvPr/>
        </p:nvGraphicFramePr>
        <p:xfrm>
          <a:off x="854857" y="2119600"/>
          <a:ext cx="3064337" cy="1112361"/>
        </p:xfrm>
        <a:graphic>
          <a:graphicData uri="http://schemas.openxmlformats.org/drawingml/2006/table">
            <a:tbl>
              <a:tblPr firstRow="1" bandRow="1">
                <a:tableStyleId>{5C22544A-7EE6-4342-B048-85BDC9FD1C3A}</a:tableStyleId>
              </a:tblPr>
              <a:tblGrid>
                <a:gridCol w="3064337">
                  <a:extLst>
                    <a:ext uri="{9D8B030D-6E8A-4147-A177-3AD203B41FA5}">
                      <a16:colId xmlns:a16="http://schemas.microsoft.com/office/drawing/2014/main" xmlns="" val="951336313"/>
                    </a:ext>
                  </a:extLst>
                </a:gridCol>
              </a:tblGrid>
              <a:tr h="111236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600" b="1" cap="none" baseline="0" dirty="0">
                          <a:solidFill>
                            <a:srgbClr val="005677"/>
                          </a:solidFill>
                          <a:latin typeface="+mn-lt"/>
                          <a:ea typeface="+mn-ea"/>
                          <a:cs typeface="+mn-cs"/>
                        </a:rPr>
                        <a:t>Al momento di presentazione della domanda per il rilascio della patente, </a:t>
                      </a:r>
                      <a:r>
                        <a:rPr lang="it-IT" sz="1600" b="1" u="sng" cap="none" baseline="0" dirty="0">
                          <a:solidFill>
                            <a:srgbClr val="005677"/>
                          </a:solidFill>
                          <a:latin typeface="+mn-lt"/>
                          <a:ea typeface="+mn-ea"/>
                          <a:cs typeface="+mn-cs"/>
                        </a:rPr>
                        <a:t>se già si possiede il relativo requisito</a:t>
                      </a:r>
                    </a:p>
                  </a:txBody>
                  <a:tcPr marL="91328" marR="91328" anchor="ct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6" name="Freccia in giù 5">
            <a:extLst>
              <a:ext uri="{FF2B5EF4-FFF2-40B4-BE49-F238E27FC236}">
                <a16:creationId xmlns:a16="http://schemas.microsoft.com/office/drawing/2014/main" xmlns="" id="{06AF3341-5455-0080-A497-E6642A60EBFF}"/>
              </a:ext>
            </a:extLst>
          </p:cNvPr>
          <p:cNvSpPr/>
          <p:nvPr/>
        </p:nvSpPr>
        <p:spPr>
          <a:xfrm>
            <a:off x="5905807" y="1698474"/>
            <a:ext cx="359556" cy="360000"/>
          </a:xfrm>
          <a:prstGeom prst="downArrow">
            <a:avLst/>
          </a:prstGeom>
          <a:solidFill>
            <a:srgbClr val="11498A">
              <a:alpha val="25000"/>
            </a:srgbClr>
          </a:solidFill>
          <a:ln>
            <a:solidFill>
              <a:schemeClr val="accent1"/>
            </a:solidFill>
          </a:ln>
        </p:spPr>
        <p:txBody>
          <a:bodyPr wrap="square" lIns="0" tIns="0" rIns="0" bIns="0" rtlCol="0" anchor="ctr"/>
          <a:lstStyle/>
          <a:p>
            <a:pPr algn="ctr"/>
            <a:endParaRPr lang="it-IT"/>
          </a:p>
        </p:txBody>
      </p:sp>
      <p:graphicFrame>
        <p:nvGraphicFramePr>
          <p:cNvPr id="7" name="Tabella 6">
            <a:extLst>
              <a:ext uri="{FF2B5EF4-FFF2-40B4-BE49-F238E27FC236}">
                <a16:creationId xmlns:a16="http://schemas.microsoft.com/office/drawing/2014/main" xmlns="" id="{7D104B07-C826-F6B3-9A42-584B3372021F}"/>
              </a:ext>
            </a:extLst>
          </p:cNvPr>
          <p:cNvGraphicFramePr>
            <a:graphicFrameLocks noGrp="1"/>
          </p:cNvGraphicFramePr>
          <p:nvPr/>
        </p:nvGraphicFramePr>
        <p:xfrm>
          <a:off x="4191470" y="2119600"/>
          <a:ext cx="4216911" cy="1310640"/>
        </p:xfrm>
        <a:graphic>
          <a:graphicData uri="http://schemas.openxmlformats.org/drawingml/2006/table">
            <a:tbl>
              <a:tblPr firstRow="1" bandRow="1">
                <a:tableStyleId>{5C22544A-7EE6-4342-B048-85BDC9FD1C3A}</a:tableStyleId>
              </a:tblPr>
              <a:tblGrid>
                <a:gridCol w="4216911">
                  <a:extLst>
                    <a:ext uri="{9D8B030D-6E8A-4147-A177-3AD203B41FA5}">
                      <a16:colId xmlns:a16="http://schemas.microsoft.com/office/drawing/2014/main" xmlns="" val="951336313"/>
                    </a:ext>
                  </a:extLst>
                </a:gridCol>
              </a:tblGrid>
              <a:tr h="131064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600" b="1" cap="none" baseline="0" dirty="0">
                          <a:solidFill>
                            <a:srgbClr val="005677"/>
                          </a:solidFill>
                          <a:latin typeface="+mn-lt"/>
                          <a:ea typeface="+mn-ea"/>
                          <a:cs typeface="+mn-cs"/>
                        </a:rPr>
                        <a:t>Mediante aggiornamento del punteggio della patente, </a:t>
                      </a:r>
                      <a:r>
                        <a:rPr lang="it-IT" sz="1600" b="1" u="sng" cap="none" baseline="0" dirty="0">
                          <a:solidFill>
                            <a:srgbClr val="005677"/>
                          </a:solidFill>
                          <a:latin typeface="+mn-lt"/>
                          <a:ea typeface="+mn-ea"/>
                          <a:cs typeface="+mn-cs"/>
                        </a:rPr>
                        <a:t>se il requisito viene conseguito dopo la data di presentazione della domanda</a:t>
                      </a:r>
                      <a:r>
                        <a:rPr lang="it-IT" sz="1600" b="1" cap="none" baseline="0" dirty="0">
                          <a:solidFill>
                            <a:srgbClr val="005677"/>
                          </a:solidFill>
                          <a:latin typeface="+mn-lt"/>
                          <a:ea typeface="+mn-ea"/>
                          <a:cs typeface="+mn-cs"/>
                        </a:rPr>
                        <a:t> (trasmissione in via telematica della relativa documentazione)</a:t>
                      </a:r>
                    </a:p>
                  </a:txBody>
                  <a:tcPr marL="91328" marR="91328" anchor="ct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9" name="Tabella 8">
            <a:extLst>
              <a:ext uri="{FF2B5EF4-FFF2-40B4-BE49-F238E27FC236}">
                <a16:creationId xmlns:a16="http://schemas.microsoft.com/office/drawing/2014/main" xmlns="" id="{CC860AFE-C414-0048-0A09-491A1F255586}"/>
              </a:ext>
            </a:extLst>
          </p:cNvPr>
          <p:cNvGraphicFramePr>
            <a:graphicFrameLocks noGrp="1"/>
          </p:cNvGraphicFramePr>
          <p:nvPr/>
        </p:nvGraphicFramePr>
        <p:xfrm>
          <a:off x="1337494" y="3714214"/>
          <a:ext cx="6469013" cy="735234"/>
        </p:xfrm>
        <a:graphic>
          <a:graphicData uri="http://schemas.openxmlformats.org/drawingml/2006/table">
            <a:tbl>
              <a:tblPr firstRow="1" bandRow="1">
                <a:tableStyleId>{F5AB1C69-6EDB-4FF4-983F-18BD219EF322}</a:tableStyleId>
              </a:tblPr>
              <a:tblGrid>
                <a:gridCol w="6469013">
                  <a:extLst>
                    <a:ext uri="{9D8B030D-6E8A-4147-A177-3AD203B41FA5}">
                      <a16:colId xmlns:a16="http://schemas.microsoft.com/office/drawing/2014/main" xmlns="" val="20000"/>
                    </a:ext>
                  </a:extLst>
                </a:gridCol>
              </a:tblGrid>
              <a:tr h="735234">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Per i requisiti costituiti da CERTIFICAZIONI CON VALENZA PERIODICA,</a:t>
                      </a:r>
                    </a:p>
                    <a:p>
                      <a:pPr marL="0" marR="0" indent="0" algn="ctr" defTabSz="914400" eaLnBrk="1" fontAlgn="auto" latinLnBrk="0" hangingPunct="1">
                        <a:lnSpc>
                          <a:spcPct val="100000"/>
                        </a:lnSpc>
                        <a:spcBef>
                          <a:spcPts val="0"/>
                        </a:spcBef>
                        <a:spcAft>
                          <a:spcPts val="0"/>
                        </a:spcAft>
                        <a:buClrTx/>
                        <a:buSzTx/>
                        <a:buFontTx/>
                        <a:buNone/>
                        <a:tabLst/>
                        <a:defRPr/>
                      </a:pPr>
                      <a:r>
                        <a:rPr lang="it-IT" sz="1400" b="1" i="0" u="none" cap="none" baseline="0" dirty="0">
                          <a:solidFill>
                            <a:srgbClr val="005677"/>
                          </a:solidFill>
                          <a:latin typeface="+mn-lt"/>
                          <a:ea typeface="+mn-ea"/>
                          <a:cs typeface="Calibri"/>
                        </a:rPr>
                        <a:t>l’eventuale PERDITA del requisito comporta la SOTTRAZIONE dei relativi crediti</a:t>
                      </a:r>
                    </a:p>
                  </a:txBody>
                  <a:tcPr marL="91328" marR="91328" anchor="c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2" name="object 6">
            <a:extLst>
              <a:ext uri="{FF2B5EF4-FFF2-40B4-BE49-F238E27FC236}">
                <a16:creationId xmlns:a16="http://schemas.microsoft.com/office/drawing/2014/main" xmlns="" id="{9F5D6C3E-7CDC-0506-51B2-0713A799B1FB}"/>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398074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47</a:t>
            </a:fld>
            <a:endParaRPr lang="it-IT" dirty="0"/>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nvGraphicFramePr>
        <p:xfrm>
          <a:off x="667133" y="510393"/>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MODALITA’ DI RECUPERO DEI CREDITI DECURTATI</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extLst>
              <p:ext uri="{D42A27DB-BD31-4B8C-83A1-F6EECF244321}">
                <p14:modId xmlns:p14="http://schemas.microsoft.com/office/powerpoint/2010/main" val="3158457973"/>
              </p:ext>
            </p:extLst>
          </p:nvPr>
        </p:nvGraphicFramePr>
        <p:xfrm>
          <a:off x="854858" y="1133791"/>
          <a:ext cx="7553524" cy="3498534"/>
        </p:xfrm>
        <a:graphic>
          <a:graphicData uri="http://schemas.openxmlformats.org/drawingml/2006/table">
            <a:tbl>
              <a:tblPr firstRow="1" bandRow="1">
                <a:tableStyleId>{5C22544A-7EE6-4342-B048-85BDC9FD1C3A}</a:tableStyleId>
              </a:tblPr>
              <a:tblGrid>
                <a:gridCol w="7553524">
                  <a:extLst>
                    <a:ext uri="{9D8B030D-6E8A-4147-A177-3AD203B41FA5}">
                      <a16:colId xmlns:a16="http://schemas.microsoft.com/office/drawing/2014/main" xmlns="" val="951336313"/>
                    </a:ext>
                  </a:extLst>
                </a:gridCol>
              </a:tblGrid>
              <a:tr h="3498534">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Nei casi in cui il punteggio della patente scenda al di sotto dei 15 crediti, </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il recupero </a:t>
                      </a:r>
                      <a:r>
                        <a:rPr lang="it-IT" sz="1800" b="1" i="0" u="sng" cap="none" baseline="0" dirty="0">
                          <a:solidFill>
                            <a:schemeClr val="tx2"/>
                          </a:solidFill>
                          <a:latin typeface="+mn-lt"/>
                          <a:ea typeface="+mn-ea"/>
                          <a:cs typeface="+mn-cs"/>
                        </a:rPr>
                        <a:t>fino a 15 crediti </a:t>
                      </a:r>
                      <a:r>
                        <a:rPr lang="it-IT" sz="1800" b="1" i="0" cap="none" baseline="0" dirty="0">
                          <a:solidFill>
                            <a:schemeClr val="tx2"/>
                          </a:solidFill>
                          <a:latin typeface="+mn-lt"/>
                          <a:ea typeface="+mn-ea"/>
                          <a:cs typeface="+mn-cs"/>
                        </a:rPr>
                        <a:t>è subordinato alla valutazione di una COMMISSIONE TERRITORIALE composta da rappresentanti di INL e INAIL </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(invitati a partecipare rappresentanti delle ASL e RLST),</a:t>
                      </a:r>
                    </a:p>
                    <a:p>
                      <a:pPr marL="0" marR="0" lvl="0" indent="0" algn="ctr" defTabSz="919163" eaLnBrk="1" fontAlgn="auto" latinLnBrk="0" hangingPunct="1">
                        <a:lnSpc>
                          <a:spcPct val="100000"/>
                        </a:lnSpc>
                        <a:spcBef>
                          <a:spcPts val="0"/>
                        </a:spcBef>
                        <a:spcAft>
                          <a:spcPts val="0"/>
                        </a:spcAft>
                        <a:buClrTx/>
                        <a:buSzTx/>
                        <a:buFontTx/>
                        <a:buNone/>
                        <a:tabLst/>
                        <a:defRPr/>
                      </a:pPr>
                      <a:r>
                        <a:rPr lang="it-IT" sz="1800" b="1" i="0" cap="none" baseline="0" dirty="0">
                          <a:solidFill>
                            <a:schemeClr val="tx2"/>
                          </a:solidFill>
                          <a:latin typeface="+mn-lt"/>
                          <a:ea typeface="+mn-ea"/>
                          <a:cs typeface="+mn-cs"/>
                        </a:rPr>
                        <a:t>tenuto conto di:</a:t>
                      </a:r>
                    </a:p>
                    <a:p>
                      <a:pPr marL="0" marR="0" lvl="0" indent="0" algn="ctr" defTabSz="919163" eaLnBrk="1" fontAlgn="auto" latinLnBrk="0" hangingPunct="1">
                        <a:lnSpc>
                          <a:spcPct val="100000"/>
                        </a:lnSpc>
                        <a:spcBef>
                          <a:spcPts val="0"/>
                        </a:spcBef>
                        <a:spcAft>
                          <a:spcPts val="0"/>
                        </a:spcAft>
                        <a:buClrTx/>
                        <a:buSzTx/>
                        <a:buFontTx/>
                        <a:buNone/>
                        <a:tabLst/>
                        <a:defRPr/>
                      </a:pPr>
                      <a:endParaRPr lang="it-IT" sz="1600" b="1" i="0" cap="none" baseline="0" dirty="0">
                        <a:solidFill>
                          <a:schemeClr val="tx2"/>
                        </a:solidFill>
                        <a:latin typeface="+mn-lt"/>
                        <a:ea typeface="+mn-ea"/>
                        <a:cs typeface="+mn-cs"/>
                      </a:endParaRPr>
                    </a:p>
                    <a:p>
                      <a:pPr marL="285750" marR="0" lvl="0" indent="-285750" algn="just" defTabSz="919163"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600" b="0" i="0" cap="none" baseline="0" dirty="0">
                          <a:solidFill>
                            <a:schemeClr val="tx2"/>
                          </a:solidFill>
                          <a:latin typeface="+mn-lt"/>
                          <a:ea typeface="+mn-ea"/>
                          <a:cs typeface="+mn-cs"/>
                        </a:rPr>
                        <a:t>adempimento dell’obbligo formativo in materia di salute e sicurezza sul lavoro, da parte </a:t>
                      </a:r>
                      <a:r>
                        <a:rPr lang="it-IT" sz="1600" b="0" i="0" u="sng" cap="none" baseline="0" dirty="0">
                          <a:solidFill>
                            <a:schemeClr val="tx2"/>
                          </a:solidFill>
                          <a:latin typeface="+mn-lt"/>
                          <a:ea typeface="+mn-ea"/>
                          <a:cs typeface="+mn-cs"/>
                        </a:rPr>
                        <a:t>dei soggetti responsabili di almeno una delle violazioni di cui all’Allegato I bis</a:t>
                      </a:r>
                      <a:r>
                        <a:rPr lang="it-IT" sz="1600" b="0" i="0" cap="none" baseline="0" dirty="0">
                          <a:solidFill>
                            <a:schemeClr val="tx2"/>
                          </a:solidFill>
                          <a:latin typeface="+mn-lt"/>
                          <a:ea typeface="+mn-ea"/>
                          <a:cs typeface="+mn-cs"/>
                        </a:rPr>
                        <a:t>, nonché </a:t>
                      </a:r>
                      <a:r>
                        <a:rPr lang="it-IT" sz="1600" b="0" i="0" u="sng" cap="none" baseline="0" dirty="0">
                          <a:solidFill>
                            <a:schemeClr val="tx2"/>
                          </a:solidFill>
                          <a:latin typeface="+mn-lt"/>
                          <a:ea typeface="+mn-ea"/>
                          <a:cs typeface="+mn-cs"/>
                        </a:rPr>
                        <a:t>dei lavoratori occupati nel cantiere (o nei cantieri) in cui si è verificata la violazione stessa</a:t>
                      </a:r>
                      <a:r>
                        <a:rPr lang="it-IT" sz="1600" b="0" i="0" u="none" cap="none" baseline="0" dirty="0">
                          <a:solidFill>
                            <a:schemeClr val="tx2"/>
                          </a:solidFill>
                          <a:latin typeface="+mn-lt"/>
                          <a:ea typeface="+mn-ea"/>
                          <a:cs typeface="+mn-cs"/>
                        </a:rPr>
                        <a:t>;</a:t>
                      </a:r>
                    </a:p>
                    <a:p>
                      <a:pPr marL="0" marR="0" lvl="0" indent="0" algn="just" defTabSz="919163" eaLnBrk="1" fontAlgn="auto" latinLnBrk="0" hangingPunct="1">
                        <a:lnSpc>
                          <a:spcPct val="100000"/>
                        </a:lnSpc>
                        <a:spcBef>
                          <a:spcPts val="0"/>
                        </a:spcBef>
                        <a:spcAft>
                          <a:spcPts val="0"/>
                        </a:spcAft>
                        <a:buClrTx/>
                        <a:buSzTx/>
                        <a:buFont typeface="Wingdings" panose="05000000000000000000" pitchFamily="2" charset="2"/>
                        <a:buNone/>
                        <a:tabLst/>
                        <a:defRPr/>
                      </a:pPr>
                      <a:endParaRPr lang="it-IT" sz="1600" b="0" i="0" cap="none" baseline="0" dirty="0">
                        <a:solidFill>
                          <a:schemeClr val="tx2"/>
                        </a:solidFill>
                        <a:latin typeface="+mn-lt"/>
                        <a:ea typeface="+mn-ea"/>
                        <a:cs typeface="+mn-cs"/>
                      </a:endParaRPr>
                    </a:p>
                    <a:p>
                      <a:pPr marL="285750" marR="0" lvl="0" indent="-285750" algn="just" defTabSz="919163"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600" b="0" i="0" cap="none" baseline="0" dirty="0">
                          <a:solidFill>
                            <a:schemeClr val="tx2"/>
                          </a:solidFill>
                          <a:latin typeface="+mn-lt"/>
                          <a:ea typeface="+mn-ea"/>
                          <a:cs typeface="+mn-cs"/>
                        </a:rPr>
                        <a:t>eventuale realizzazione di uno o più </a:t>
                      </a:r>
                      <a:r>
                        <a:rPr lang="it-IT" sz="1600" b="0" i="0" u="sng" cap="none" baseline="0" dirty="0">
                          <a:solidFill>
                            <a:schemeClr val="tx2"/>
                          </a:solidFill>
                          <a:latin typeface="+mn-lt"/>
                          <a:ea typeface="+mn-ea"/>
                          <a:cs typeface="+mn-cs"/>
                        </a:rPr>
                        <a:t>investimenti in materia di salute e sicurezza sul lavoro</a:t>
                      </a:r>
                      <a:r>
                        <a:rPr lang="it-IT" sz="1600" b="0" i="0" u="none" cap="none" baseline="0" dirty="0">
                          <a:solidFill>
                            <a:schemeClr val="tx2"/>
                          </a:solidFill>
                          <a:latin typeface="+mn-lt"/>
                          <a:ea typeface="+mn-ea"/>
                          <a:cs typeface="+mn-cs"/>
                        </a:rPr>
                        <a:t> secondo </a:t>
                      </a:r>
                      <a:r>
                        <a:rPr lang="it-IT" sz="1600" b="0" i="0" cap="none" baseline="0" dirty="0">
                          <a:solidFill>
                            <a:schemeClr val="tx2"/>
                          </a:solidFill>
                          <a:latin typeface="+mn-lt"/>
                          <a:ea typeface="+mn-ea"/>
                          <a:cs typeface="+mn-cs"/>
                        </a:rPr>
                        <a:t>quanto indicato dall’art. 5 co. 4 lett. a) del DM</a:t>
                      </a:r>
                      <a:r>
                        <a:rPr lang="it-IT" sz="1600" b="0" i="0" cap="none" baseline="0" dirty="0" smtClean="0">
                          <a:solidFill>
                            <a:schemeClr val="tx2"/>
                          </a:solidFill>
                          <a:latin typeface="+mn-lt"/>
                          <a:ea typeface="+mn-ea"/>
                          <a:cs typeface="+mn-cs"/>
                        </a:rPr>
                        <a:t>.</a:t>
                      </a:r>
                      <a:endParaRPr lang="it-IT" sz="1600" b="0" i="0" cap="none" baseline="0" dirty="0">
                        <a:solidFill>
                          <a:schemeClr val="tx2"/>
                        </a:solidFill>
                        <a:latin typeface="+mn-lt"/>
                        <a:ea typeface="+mn-ea"/>
                        <a:cs typeface="+mn-cs"/>
                      </a:endParaRP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
        <p:nvSpPr>
          <p:cNvPr id="2" name="object 6">
            <a:extLst>
              <a:ext uri="{FF2B5EF4-FFF2-40B4-BE49-F238E27FC236}">
                <a16:creationId xmlns:a16="http://schemas.microsoft.com/office/drawing/2014/main" xmlns="" id="{DBD634DB-AF16-4A36-395E-740C8D78E616}"/>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16292387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B6F15528-21DE-4FAA-801E-634DDDAF4B2B}" type="slidenum">
              <a:rPr lang="it-IT" smtClean="0"/>
              <a:pPr/>
              <a:t>48</a:t>
            </a:fld>
            <a:endParaRPr lang="it-IT" dirty="0"/>
          </a:p>
        </p:txBody>
      </p:sp>
      <p:sp>
        <p:nvSpPr>
          <p:cNvPr id="5" name="Segnaposto testo 4"/>
          <p:cNvSpPr>
            <a:spLocks noGrp="1"/>
          </p:cNvSpPr>
          <p:nvPr>
            <p:ph type="body" idx="1"/>
          </p:nvPr>
        </p:nvSpPr>
        <p:spPr>
          <a:xfrm>
            <a:off x="766699" y="1584326"/>
            <a:ext cx="3424772" cy="1938992"/>
          </a:xfrm>
        </p:spPr>
        <p:txBody>
          <a:bodyPr/>
          <a:lstStyle/>
          <a:p>
            <a:endParaRPr lang="it-IT" sz="1800" b="1" cap="small" dirty="0">
              <a:solidFill>
                <a:srgbClr val="103676"/>
              </a:solidFill>
              <a:latin typeface="Calibri"/>
              <a:ea typeface="+mj-ea"/>
              <a:cs typeface="Calibri"/>
            </a:endParaRPr>
          </a:p>
          <a:p>
            <a:pPr marL="285514" indent="-285514">
              <a:buClr>
                <a:srgbClr val="7DBD71"/>
              </a:buClr>
              <a:buFont typeface="Wingdings" panose="05000000000000000000" pitchFamily="2" charset="2"/>
              <a:buChar char="§"/>
            </a:pPr>
            <a:endParaRPr lang="it-IT" sz="1800" b="1" cap="small" dirty="0">
              <a:solidFill>
                <a:srgbClr val="103676"/>
              </a:solidFill>
              <a:latin typeface="Calibri"/>
              <a:ea typeface="+mj-ea"/>
              <a:cs typeface="Calibri"/>
            </a:endParaRPr>
          </a:p>
          <a:p>
            <a:pPr marL="285514" indent="-285514">
              <a:buClr>
                <a:srgbClr val="7DBD71"/>
              </a:buClr>
              <a:buFont typeface="Wingdings" panose="05000000000000000000" pitchFamily="2" charset="2"/>
              <a:buChar char="§"/>
            </a:pPr>
            <a:endParaRPr lang="it-IT" sz="1800" b="1" cap="small" dirty="0">
              <a:solidFill>
                <a:srgbClr val="103676"/>
              </a:solidFill>
              <a:latin typeface="Calibri"/>
              <a:ea typeface="+mj-ea"/>
              <a:cs typeface="Calibri"/>
            </a:endParaRPr>
          </a:p>
          <a:p>
            <a:pPr marL="285514" indent="-285514">
              <a:buClr>
                <a:srgbClr val="7DBD71"/>
              </a:buClr>
              <a:buFont typeface="Wingdings" panose="05000000000000000000" pitchFamily="2" charset="2"/>
              <a:buChar char="§"/>
            </a:pPr>
            <a:endParaRPr lang="it-IT" sz="1800" b="1" u="sng" cap="small" dirty="0">
              <a:solidFill>
                <a:srgbClr val="103676"/>
              </a:solidFill>
              <a:latin typeface="Calibri"/>
              <a:ea typeface="+mj-ea"/>
              <a:cs typeface="Calibri"/>
            </a:endParaRPr>
          </a:p>
          <a:p>
            <a:pPr marL="285514" indent="-285514">
              <a:buClr>
                <a:srgbClr val="7DBD71"/>
              </a:buClr>
              <a:buFont typeface="Wingdings" panose="05000000000000000000" pitchFamily="2" charset="2"/>
              <a:buChar char="§"/>
            </a:pPr>
            <a:endParaRPr lang="it-IT" sz="1800" b="1" u="sng" cap="small" dirty="0">
              <a:solidFill>
                <a:srgbClr val="7DBD71"/>
              </a:solidFill>
              <a:latin typeface="Calibri"/>
              <a:ea typeface="+mj-ea"/>
              <a:cs typeface="Calibri"/>
            </a:endParaRPr>
          </a:p>
          <a:p>
            <a:pPr marL="285514" indent="-285514">
              <a:buClr>
                <a:srgbClr val="7DBD71"/>
              </a:buClr>
              <a:buFont typeface="Wingdings" panose="05000000000000000000" pitchFamily="2" charset="2"/>
              <a:buChar char="§"/>
            </a:pPr>
            <a:endParaRPr lang="it-IT" sz="1800" b="1" cap="small" dirty="0">
              <a:solidFill>
                <a:srgbClr val="103676"/>
              </a:solidFill>
              <a:latin typeface="Calibri"/>
              <a:ea typeface="+mj-ea"/>
              <a:cs typeface="Calibri"/>
            </a:endParaRPr>
          </a:p>
          <a:p>
            <a:pPr marL="285514" indent="-285514">
              <a:buClr>
                <a:srgbClr val="7DBD71"/>
              </a:buClr>
              <a:buFont typeface="Wingdings" panose="05000000000000000000" pitchFamily="2" charset="2"/>
              <a:buChar char="§"/>
            </a:pPr>
            <a:endParaRPr lang="it-IT" sz="1800" b="1" cap="small" dirty="0">
              <a:solidFill>
                <a:srgbClr val="103676"/>
              </a:solidFill>
              <a:latin typeface="Calibri"/>
              <a:ea typeface="+mj-ea"/>
              <a:cs typeface="Calibri"/>
            </a:endParaRPr>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4" name="Tabella 3"/>
          <p:cNvGraphicFramePr>
            <a:graphicFrameLocks noGrp="1"/>
          </p:cNvGraphicFramePr>
          <p:nvPr/>
        </p:nvGraphicFramePr>
        <p:xfrm>
          <a:off x="831011" y="1614490"/>
          <a:ext cx="3196451" cy="822960"/>
        </p:xfrm>
        <a:graphic>
          <a:graphicData uri="http://schemas.openxmlformats.org/drawingml/2006/table">
            <a:tbl>
              <a:tblPr firstRow="1" bandRow="1">
                <a:tableStyleId>{F5AB1C69-6EDB-4FF4-983F-18BD219EF322}</a:tableStyleId>
              </a:tblPr>
              <a:tblGrid>
                <a:gridCol w="3196451">
                  <a:extLst>
                    <a:ext uri="{9D8B030D-6E8A-4147-A177-3AD203B41FA5}">
                      <a16:colId xmlns:a16="http://schemas.microsoft.com/office/drawing/2014/main" xmlns="" val="20000"/>
                    </a:ext>
                  </a:extLst>
                </a:gridCol>
              </a:tblGrid>
              <a:tr h="82296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it-IT" sz="1600" b="1" i="0" u="none" cap="none" baseline="0" dirty="0">
                          <a:solidFill>
                            <a:srgbClr val="005677"/>
                          </a:solidFill>
                          <a:latin typeface="+mn-lt"/>
                          <a:ea typeface="+mn-ea"/>
                          <a:cs typeface="Calibri"/>
                        </a:rPr>
                        <a:t>FUSIONE, ANCHE PER INCORPORAZIONE, DELL’IMPRESA</a:t>
                      </a:r>
                    </a:p>
                  </a:txBody>
                  <a:tcPr marL="91328" marR="91328" anchor="ctr">
                    <a:solidFill>
                      <a:schemeClr val="accent3">
                        <a:lumMod val="60000"/>
                        <a:lumOff val="40000"/>
                      </a:schemeClr>
                    </a:solidFill>
                  </a:tcPr>
                </a:tc>
                <a:extLst>
                  <a:ext uri="{0D108BD9-81ED-4DB2-BD59-A6C34878D82A}">
                    <a16:rowId xmlns:a16="http://schemas.microsoft.com/office/drawing/2014/main" xmlns="" val="10000"/>
                  </a:ext>
                </a:extLst>
              </a:tr>
            </a:tbl>
          </a:graphicData>
        </a:graphic>
      </p:graphicFrame>
      <p:cxnSp>
        <p:nvCxnSpPr>
          <p:cNvPr id="16" name="Connettore 2 15"/>
          <p:cNvCxnSpPr>
            <a:cxnSpLocks/>
          </p:cNvCxnSpPr>
          <p:nvPr/>
        </p:nvCxnSpPr>
        <p:spPr>
          <a:xfrm>
            <a:off x="6683005" y="2465071"/>
            <a:ext cx="0" cy="220146"/>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aphicFrame>
        <p:nvGraphicFramePr>
          <p:cNvPr id="6" name="Tabella 5">
            <a:extLst>
              <a:ext uri="{FF2B5EF4-FFF2-40B4-BE49-F238E27FC236}">
                <a16:creationId xmlns:a16="http://schemas.microsoft.com/office/drawing/2014/main" xmlns="" id="{5898492C-62EE-CCB8-196A-3CF4258A1043}"/>
              </a:ext>
            </a:extLst>
          </p:cNvPr>
          <p:cNvGraphicFramePr>
            <a:graphicFrameLocks noGrp="1"/>
          </p:cNvGraphicFramePr>
          <p:nvPr/>
        </p:nvGraphicFramePr>
        <p:xfrm>
          <a:off x="862772" y="2867998"/>
          <a:ext cx="3164690" cy="1463040"/>
        </p:xfrm>
        <a:graphic>
          <a:graphicData uri="http://schemas.openxmlformats.org/drawingml/2006/table">
            <a:tbl>
              <a:tblPr firstRow="1" bandRow="1">
                <a:tableStyleId>{F5AB1C69-6EDB-4FF4-983F-18BD219EF322}</a:tableStyleId>
              </a:tblPr>
              <a:tblGrid>
                <a:gridCol w="3164690">
                  <a:extLst>
                    <a:ext uri="{9D8B030D-6E8A-4147-A177-3AD203B41FA5}">
                      <a16:colId xmlns:a16="http://schemas.microsoft.com/office/drawing/2014/main" xmlns="" val="20000"/>
                    </a:ext>
                  </a:extLst>
                </a:gridCol>
              </a:tblGrid>
              <a:tr h="146304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it-IT" sz="1500" b="1" i="0" u="none" cap="none" baseline="0" dirty="0">
                          <a:solidFill>
                            <a:srgbClr val="005677"/>
                          </a:solidFill>
                          <a:latin typeface="+mn-lt"/>
                          <a:ea typeface="+mn-ea"/>
                          <a:cs typeface="Calibri"/>
                        </a:rPr>
                        <a:t>TRASFORMAZIONI SOCIETARIE DI CUI AGLI ARTT. 2500 E SS. DEL CODICE CIVILE O CONFERIMENTO D’AZIENDA IN SOCIETA’ DA PARTE DELL’IMPRENDITORE INDIVIDUALE</a:t>
                      </a:r>
                    </a:p>
                  </a:txBody>
                  <a:tcPr marL="91328" marR="91328" anchor="ctr">
                    <a:solidFill>
                      <a:schemeClr val="accent3">
                        <a:lumMod val="60000"/>
                        <a:lumOff val="40000"/>
                      </a:schemeClr>
                    </a:solidFill>
                  </a:tcPr>
                </a:tc>
                <a:extLst>
                  <a:ext uri="{0D108BD9-81ED-4DB2-BD59-A6C34878D82A}">
                    <a16:rowId xmlns:a16="http://schemas.microsoft.com/office/drawing/2014/main" xmlns="" val="10000"/>
                  </a:ext>
                </a:extLst>
              </a:tr>
            </a:tbl>
          </a:graphicData>
        </a:graphic>
      </p:graphicFrame>
      <p:graphicFrame>
        <p:nvGraphicFramePr>
          <p:cNvPr id="7" name="Tabella 6">
            <a:extLst>
              <a:ext uri="{FF2B5EF4-FFF2-40B4-BE49-F238E27FC236}">
                <a16:creationId xmlns:a16="http://schemas.microsoft.com/office/drawing/2014/main" xmlns="" id="{87F4CBA6-50E3-3015-EE1A-0D32D71256A9}"/>
              </a:ext>
            </a:extLst>
          </p:cNvPr>
          <p:cNvGraphicFramePr>
            <a:graphicFrameLocks noGrp="1"/>
          </p:cNvGraphicFramePr>
          <p:nvPr/>
        </p:nvGraphicFramePr>
        <p:xfrm>
          <a:off x="4952532" y="1191697"/>
          <a:ext cx="3196452" cy="1521954"/>
        </p:xfrm>
        <a:graphic>
          <a:graphicData uri="http://schemas.openxmlformats.org/drawingml/2006/table">
            <a:tbl>
              <a:tblPr firstRow="1" bandRow="1">
                <a:tableStyleId>{F5AB1C69-6EDB-4FF4-983F-18BD219EF322}</a:tableStyleId>
              </a:tblPr>
              <a:tblGrid>
                <a:gridCol w="3196452">
                  <a:extLst>
                    <a:ext uri="{9D8B030D-6E8A-4147-A177-3AD203B41FA5}">
                      <a16:colId xmlns:a16="http://schemas.microsoft.com/office/drawing/2014/main" xmlns="" val="20000"/>
                    </a:ext>
                  </a:extLst>
                </a:gridCol>
              </a:tblGrid>
              <a:tr h="1521954">
                <a:tc>
                  <a:txBody>
                    <a:bodyPr/>
                    <a:lstStyle/>
                    <a:p>
                      <a:pPr marL="0" marR="0" indent="0" algn="just" defTabSz="914400" eaLnBrk="1" fontAlgn="auto" latinLnBrk="0" hangingPunct="1">
                        <a:lnSpc>
                          <a:spcPct val="100000"/>
                        </a:lnSpc>
                        <a:spcBef>
                          <a:spcPts val="0"/>
                        </a:spcBef>
                        <a:spcAft>
                          <a:spcPts val="0"/>
                        </a:spcAft>
                        <a:buClrTx/>
                        <a:buSzTx/>
                        <a:buFontTx/>
                        <a:buNone/>
                        <a:tabLst/>
                        <a:defRPr/>
                      </a:pPr>
                      <a:r>
                        <a:rPr lang="it-IT" sz="1400" b="0" i="0" cap="none" baseline="0" dirty="0">
                          <a:solidFill>
                            <a:srgbClr val="103676"/>
                          </a:solidFill>
                          <a:latin typeface="+mn-lt"/>
                          <a:ea typeface="+mn-ea"/>
                          <a:cs typeface="Calibri"/>
                        </a:rPr>
                        <a:t>Alla persona giuridica risultante dalla fusione viene accreditato il punteggio della società titolare della patente </a:t>
                      </a:r>
                      <a:r>
                        <a:rPr lang="it-IT" sz="1400" b="1" i="0" cap="none" baseline="0" dirty="0">
                          <a:solidFill>
                            <a:srgbClr val="103676"/>
                          </a:solidFill>
                          <a:latin typeface="+mn-lt"/>
                          <a:ea typeface="+mn-ea"/>
                          <a:cs typeface="Calibri"/>
                        </a:rPr>
                        <a:t>recante il maggior numero di crediti </a:t>
                      </a:r>
                      <a:r>
                        <a:rPr lang="it-IT" sz="1400" b="0" i="0" cap="none" baseline="0" dirty="0">
                          <a:solidFill>
                            <a:srgbClr val="103676"/>
                          </a:solidFill>
                          <a:latin typeface="+mn-lt"/>
                          <a:ea typeface="+mn-ea"/>
                          <a:cs typeface="Calibri"/>
                        </a:rPr>
                        <a:t>(fatto salvo l’aggiornamento dei crediti derivante dal nuovo assetto societario)</a:t>
                      </a:r>
                      <a:endParaRPr lang="it-IT" sz="1400" b="1" i="0" u="none" cap="none" baseline="0" dirty="0">
                        <a:solidFill>
                          <a:srgbClr val="103676"/>
                        </a:solidFill>
                        <a:latin typeface="+mn-lt"/>
                        <a:ea typeface="+mn-ea"/>
                        <a:cs typeface="Calibri"/>
                      </a:endParaRPr>
                    </a:p>
                    <a:p>
                      <a:pPr marL="0" marR="0" indent="0" algn="ctr" defTabSz="914400" eaLnBrk="1" fontAlgn="auto" latinLnBrk="0" hangingPunct="1">
                        <a:lnSpc>
                          <a:spcPct val="100000"/>
                        </a:lnSpc>
                        <a:spcBef>
                          <a:spcPts val="0"/>
                        </a:spcBef>
                        <a:spcAft>
                          <a:spcPts val="0"/>
                        </a:spcAft>
                        <a:buClrTx/>
                        <a:buSzTx/>
                        <a:buFontTx/>
                        <a:buNone/>
                        <a:tabLst/>
                        <a:defRPr/>
                      </a:pPr>
                      <a:endParaRPr lang="it-IT" sz="800" b="1" i="0" cap="small" baseline="0" dirty="0">
                        <a:solidFill>
                          <a:srgbClr val="103676"/>
                        </a:solidFill>
                        <a:latin typeface="+mn-lt"/>
                        <a:ea typeface="+mn-ea"/>
                        <a:cs typeface="Calibri"/>
                      </a:endParaRPr>
                    </a:p>
                  </a:txBody>
                  <a:tcPr marL="91328" marR="91328" anchor="ctr">
                    <a:solidFill>
                      <a:schemeClr val="accent3">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2" name="Tabella 11">
            <a:extLst>
              <a:ext uri="{FF2B5EF4-FFF2-40B4-BE49-F238E27FC236}">
                <a16:creationId xmlns:a16="http://schemas.microsoft.com/office/drawing/2014/main" xmlns="" id="{F0800E5C-CA45-B4E2-4DA9-B8EB118168FD}"/>
              </a:ext>
            </a:extLst>
          </p:cNvPr>
          <p:cNvGraphicFramePr>
            <a:graphicFrameLocks noGrp="1"/>
          </p:cNvGraphicFramePr>
          <p:nvPr/>
        </p:nvGraphicFramePr>
        <p:xfrm>
          <a:off x="4952532" y="2876284"/>
          <a:ext cx="3196452" cy="1178631"/>
        </p:xfrm>
        <a:graphic>
          <a:graphicData uri="http://schemas.openxmlformats.org/drawingml/2006/table">
            <a:tbl>
              <a:tblPr firstRow="1" bandRow="1">
                <a:tableStyleId>{F5AB1C69-6EDB-4FF4-983F-18BD219EF322}</a:tableStyleId>
              </a:tblPr>
              <a:tblGrid>
                <a:gridCol w="3196452">
                  <a:extLst>
                    <a:ext uri="{9D8B030D-6E8A-4147-A177-3AD203B41FA5}">
                      <a16:colId xmlns:a16="http://schemas.microsoft.com/office/drawing/2014/main" xmlns="" val="20000"/>
                    </a:ext>
                  </a:extLst>
                </a:gridCol>
              </a:tblGrid>
              <a:tr h="1178631">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it-IT" sz="1400" b="0" i="0" cap="none" baseline="0" dirty="0">
                          <a:solidFill>
                            <a:srgbClr val="103676"/>
                          </a:solidFill>
                          <a:latin typeface="+mn-lt"/>
                          <a:ea typeface="+mn-ea"/>
                          <a:cs typeface="Calibri"/>
                        </a:rPr>
                        <a:t>Il nuovo soggetto giuridico </a:t>
                      </a:r>
                      <a:r>
                        <a:rPr lang="it-IT" sz="1400" b="1" i="0" cap="none" baseline="0" dirty="0">
                          <a:solidFill>
                            <a:srgbClr val="103676"/>
                          </a:solidFill>
                          <a:latin typeface="+mn-lt"/>
                          <a:ea typeface="+mn-ea"/>
                          <a:cs typeface="Calibri"/>
                        </a:rPr>
                        <a:t>conserva il punteggio</a:t>
                      </a:r>
                      <a:r>
                        <a:rPr lang="it-IT" sz="1400" b="0" i="0" cap="none" baseline="0" dirty="0">
                          <a:solidFill>
                            <a:srgbClr val="103676"/>
                          </a:solidFill>
                          <a:latin typeface="+mn-lt"/>
                          <a:ea typeface="+mn-ea"/>
                          <a:cs typeface="Calibri"/>
                        </a:rPr>
                        <a:t> della patente del soggetto trasformato o conferente </a:t>
                      </a:r>
                    </a:p>
                    <a:p>
                      <a:pPr marL="0" marR="0" lvl="0" indent="0" algn="ctr" defTabSz="914400" eaLnBrk="1" fontAlgn="auto" latinLnBrk="0" hangingPunct="1">
                        <a:lnSpc>
                          <a:spcPct val="100000"/>
                        </a:lnSpc>
                        <a:spcBef>
                          <a:spcPts val="0"/>
                        </a:spcBef>
                        <a:spcAft>
                          <a:spcPts val="0"/>
                        </a:spcAft>
                        <a:buClrTx/>
                        <a:buSzTx/>
                        <a:buFontTx/>
                        <a:buNone/>
                        <a:tabLst/>
                        <a:defRPr/>
                      </a:pPr>
                      <a:r>
                        <a:rPr lang="it-IT" sz="1400" b="0" i="0" cap="none" baseline="0" dirty="0">
                          <a:solidFill>
                            <a:srgbClr val="103676"/>
                          </a:solidFill>
                          <a:latin typeface="+mn-lt"/>
                          <a:ea typeface="+mn-ea"/>
                          <a:cs typeface="Calibri"/>
                        </a:rPr>
                        <a:t>(fatto salvo l’aggiornamento dei crediti derivante dal nuovo assetto societario)</a:t>
                      </a:r>
                      <a:endParaRPr lang="it-IT" sz="1400" b="1" i="0" u="none" cap="none" baseline="0" dirty="0">
                        <a:solidFill>
                          <a:srgbClr val="103676"/>
                        </a:solidFill>
                        <a:latin typeface="+mn-lt"/>
                        <a:ea typeface="+mn-ea"/>
                        <a:cs typeface="Calibri"/>
                      </a:endParaRPr>
                    </a:p>
                  </a:txBody>
                  <a:tcPr marL="91328" marR="91328" anchor="ctr">
                    <a:solidFill>
                      <a:schemeClr val="accent3">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15" name="Tabella 14">
            <a:extLst>
              <a:ext uri="{FF2B5EF4-FFF2-40B4-BE49-F238E27FC236}">
                <a16:creationId xmlns:a16="http://schemas.microsoft.com/office/drawing/2014/main" xmlns="" id="{22AAC94F-BD98-2586-5306-1D1DE1CEE61E}"/>
              </a:ext>
            </a:extLst>
          </p:cNvPr>
          <p:cNvGraphicFramePr>
            <a:graphicFrameLocks noGrp="1"/>
          </p:cNvGraphicFramePr>
          <p:nvPr/>
        </p:nvGraphicFramePr>
        <p:xfrm>
          <a:off x="667133" y="510393"/>
          <a:ext cx="7928972" cy="400431"/>
        </p:xfrm>
        <a:graphic>
          <a:graphicData uri="http://schemas.openxmlformats.org/drawingml/2006/table">
            <a:tbl>
              <a:tblPr firstRow="1" bandRow="1">
                <a:tableStyleId>{5C22544A-7EE6-4342-B048-85BDC9FD1C3A}</a:tableStyleId>
              </a:tblPr>
              <a:tblGrid>
                <a:gridCol w="7928972">
                  <a:extLst>
                    <a:ext uri="{9D8B030D-6E8A-4147-A177-3AD203B41FA5}">
                      <a16:colId xmlns:a16="http://schemas.microsoft.com/office/drawing/2014/main" xmlns="" val="951336313"/>
                    </a:ext>
                  </a:extLst>
                </a:gridCol>
              </a:tblGrid>
              <a:tr h="40043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2000" b="1" cap="small" baseline="0" dirty="0">
                          <a:solidFill>
                            <a:schemeClr val="tx2"/>
                          </a:solidFill>
                          <a:latin typeface="+mn-lt"/>
                          <a:ea typeface="+mn-ea"/>
                          <a:cs typeface="+mn-cs"/>
                        </a:rPr>
                        <a:t>ULTERIORI DISPOSIZIONI</a:t>
                      </a:r>
                    </a:p>
                  </a:txBody>
                  <a:tcPr marL="91328" marR="91328">
                    <a:solidFill>
                      <a:schemeClr val="accent3">
                        <a:lumMod val="40000"/>
                        <a:lumOff val="60000"/>
                      </a:schemeClr>
                    </a:solidFill>
                  </a:tcPr>
                </a:tc>
                <a:extLst>
                  <a:ext uri="{0D108BD9-81ED-4DB2-BD59-A6C34878D82A}">
                    <a16:rowId xmlns:a16="http://schemas.microsoft.com/office/drawing/2014/main" xmlns="" val="1599830975"/>
                  </a:ext>
                </a:extLst>
              </a:tr>
            </a:tbl>
          </a:graphicData>
        </a:graphic>
      </p:graphicFrame>
      <p:sp>
        <p:nvSpPr>
          <p:cNvPr id="17" name="Freccia in giù 16">
            <a:extLst>
              <a:ext uri="{FF2B5EF4-FFF2-40B4-BE49-F238E27FC236}">
                <a16:creationId xmlns:a16="http://schemas.microsoft.com/office/drawing/2014/main" xmlns="" id="{33A06B13-0B04-070F-DCA7-263221EABD8C}"/>
              </a:ext>
            </a:extLst>
          </p:cNvPr>
          <p:cNvSpPr/>
          <p:nvPr/>
        </p:nvSpPr>
        <p:spPr>
          <a:xfrm rot="16200000">
            <a:off x="4292258" y="1724272"/>
            <a:ext cx="360000" cy="359556"/>
          </a:xfrm>
          <a:prstGeom prst="downArrow">
            <a:avLst/>
          </a:prstGeom>
          <a:solidFill>
            <a:srgbClr val="11498A">
              <a:alpha val="25000"/>
            </a:srgbClr>
          </a:solidFill>
          <a:ln>
            <a:solidFill>
              <a:schemeClr val="accent1"/>
            </a:solidFill>
          </a:ln>
        </p:spPr>
        <p:txBody>
          <a:bodyPr wrap="square" lIns="0" tIns="0" rIns="0" bIns="0" rtlCol="0" anchor="ctr"/>
          <a:lstStyle/>
          <a:p>
            <a:pPr algn="ctr"/>
            <a:endParaRPr lang="it-IT"/>
          </a:p>
        </p:txBody>
      </p:sp>
      <p:sp>
        <p:nvSpPr>
          <p:cNvPr id="18" name="Freccia in giù 17">
            <a:extLst>
              <a:ext uri="{FF2B5EF4-FFF2-40B4-BE49-F238E27FC236}">
                <a16:creationId xmlns:a16="http://schemas.microsoft.com/office/drawing/2014/main" xmlns="" id="{22F2A951-3FC9-CD5B-7F31-440B58009909}"/>
              </a:ext>
            </a:extLst>
          </p:cNvPr>
          <p:cNvSpPr/>
          <p:nvPr/>
        </p:nvSpPr>
        <p:spPr>
          <a:xfrm rot="16200000">
            <a:off x="4287321" y="3207680"/>
            <a:ext cx="360000" cy="359556"/>
          </a:xfrm>
          <a:prstGeom prst="downArrow">
            <a:avLst/>
          </a:prstGeom>
          <a:solidFill>
            <a:srgbClr val="11498A">
              <a:alpha val="25000"/>
            </a:srgbClr>
          </a:solidFill>
          <a:ln>
            <a:solidFill>
              <a:schemeClr val="accent1"/>
            </a:solidFill>
          </a:ln>
        </p:spPr>
        <p:txBody>
          <a:bodyPr wrap="square" lIns="0" tIns="0" rIns="0" bIns="0" rtlCol="0" anchor="ctr"/>
          <a:lstStyle/>
          <a:p>
            <a:pPr algn="ctr"/>
            <a:endParaRPr lang="it-IT"/>
          </a:p>
        </p:txBody>
      </p:sp>
      <p:sp>
        <p:nvSpPr>
          <p:cNvPr id="2" name="object 6">
            <a:extLst>
              <a:ext uri="{FF2B5EF4-FFF2-40B4-BE49-F238E27FC236}">
                <a16:creationId xmlns:a16="http://schemas.microsoft.com/office/drawing/2014/main" xmlns="" id="{6D82FEC8-3724-1C42-AF0E-92B16FAFC313}"/>
              </a:ext>
            </a:extLst>
          </p:cNvPr>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Tree>
    <p:extLst>
      <p:ext uri="{BB962C8B-B14F-4D97-AF65-F5344CB8AC3E}">
        <p14:creationId xmlns:p14="http://schemas.microsoft.com/office/powerpoint/2010/main" val="35522913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2790" y="2144962"/>
            <a:ext cx="7735961" cy="738664"/>
          </a:xfrm>
        </p:spPr>
        <p:txBody>
          <a:bodyPr/>
          <a:lstStyle/>
          <a:p>
            <a:pPr algn="ctr"/>
            <a:r>
              <a:rPr lang="it-IT" sz="4800" i="1" dirty="0">
                <a:solidFill>
                  <a:srgbClr val="7DBD71"/>
                </a:solidFill>
              </a:rPr>
              <a:t>Grazie per l’attenzione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49</a:t>
            </a:fld>
            <a:endParaRPr lang="it-IT" dirty="0"/>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600" b="1">
                <a:solidFill>
                  <a:srgbClr val="FFFFFF"/>
                </a:solidFill>
                <a:latin typeface="Calibri"/>
                <a:cs typeface="Tahoma"/>
              </a:rPr>
              <a:t>  </a:t>
            </a:r>
            <a:endParaRPr dirty="0">
              <a:solidFill>
                <a:prstClr val="black"/>
              </a:solidFill>
            </a:endParaRPr>
          </a:p>
        </p:txBody>
      </p:sp>
      <p:sp>
        <p:nvSpPr>
          <p:cNvPr id="9" name="object 7"/>
          <p:cNvSpPr txBox="1"/>
          <p:nvPr/>
        </p:nvSpPr>
        <p:spPr>
          <a:xfrm>
            <a:off x="568281" y="59178"/>
            <a:ext cx="5297522" cy="205229"/>
          </a:xfrm>
          <a:prstGeom prst="rect">
            <a:avLst/>
          </a:prstGeom>
        </p:spPr>
        <p:txBody>
          <a:bodyPr vert="horz" wrap="square" lIns="0" tIns="12689" rIns="0" bIns="0" rtlCol="0">
            <a:spAutoFit/>
          </a:bodyPr>
          <a:lstStyle/>
          <a:p>
            <a:endParaRPr lang="it-IT" sz="1200" b="1" dirty="0">
              <a:solidFill>
                <a:schemeClr val="bg1"/>
              </a:solidFill>
            </a:endParaRPr>
          </a:p>
        </p:txBody>
      </p:sp>
      <p:sp>
        <p:nvSpPr>
          <p:cNvPr id="10"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spTree>
    <p:extLst>
      <p:ext uri="{BB962C8B-B14F-4D97-AF65-F5344CB8AC3E}">
        <p14:creationId xmlns:p14="http://schemas.microsoft.com/office/powerpoint/2010/main" val="375420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593725"/>
            <a:ext cx="7745511" cy="323165"/>
          </a:xfrm>
        </p:spPr>
        <p:txBody>
          <a:bodyPr/>
          <a:lstStyle/>
          <a:p>
            <a:pPr algn="l"/>
            <a:r>
              <a:rPr lang="it-IT" u="sng" cap="small" dirty="0">
                <a:solidFill>
                  <a:srgbClr val="103676"/>
                </a:solidFill>
              </a:rPr>
              <a:t>REQUISITI PER RILASCIO DELLA PATENTE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5</a:t>
            </a:fld>
            <a:endParaRPr lang="it-IT" dirty="0"/>
          </a:p>
        </p:txBody>
      </p:sp>
      <p:sp>
        <p:nvSpPr>
          <p:cNvPr id="7" name="bg object 16"/>
          <p:cNvSpPr/>
          <p:nvPr/>
        </p:nvSpPr>
        <p:spPr>
          <a:xfrm>
            <a:off x="416852" y="669925"/>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sz="1600"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graphicFrame>
        <p:nvGraphicFramePr>
          <p:cNvPr id="5" name="Tabella 4">
            <a:extLst>
              <a:ext uri="{FF2B5EF4-FFF2-40B4-BE49-F238E27FC236}">
                <a16:creationId xmlns:a16="http://schemas.microsoft.com/office/drawing/2014/main" xmlns="" id="{EB64A73E-9817-E043-9156-2B71EC4E7E0F}"/>
              </a:ext>
            </a:extLst>
          </p:cNvPr>
          <p:cNvGraphicFramePr>
            <a:graphicFrameLocks noGrp="1"/>
          </p:cNvGraphicFramePr>
          <p:nvPr>
            <p:extLst>
              <p:ext uri="{D42A27DB-BD31-4B8C-83A1-F6EECF244321}">
                <p14:modId xmlns:p14="http://schemas.microsoft.com/office/powerpoint/2010/main" val="3543120179"/>
              </p:ext>
            </p:extLst>
          </p:nvPr>
        </p:nvGraphicFramePr>
        <p:xfrm>
          <a:off x="594187" y="1273550"/>
          <a:ext cx="7955623" cy="2977775"/>
        </p:xfrm>
        <a:graphic>
          <a:graphicData uri="http://schemas.openxmlformats.org/drawingml/2006/table">
            <a:tbl>
              <a:tblPr firstRow="1" bandRow="1">
                <a:tableStyleId>{F5AB1C69-6EDB-4FF4-983F-18BD219EF322}</a:tableStyleId>
              </a:tblPr>
              <a:tblGrid>
                <a:gridCol w="7955623">
                  <a:extLst>
                    <a:ext uri="{9D8B030D-6E8A-4147-A177-3AD203B41FA5}">
                      <a16:colId xmlns:a16="http://schemas.microsoft.com/office/drawing/2014/main" xmlns="" val="1912393301"/>
                    </a:ext>
                  </a:extLst>
                </a:gridCol>
              </a:tblGrid>
              <a:tr h="349868">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it-IT" sz="1600" b="1" cap="small" dirty="0">
                          <a:solidFill>
                            <a:schemeClr val="tx2"/>
                          </a:solidFill>
                        </a:rPr>
                        <a:t>RILASCIATA DA INL IN FORMATO DIGITALE:</a:t>
                      </a:r>
                    </a:p>
                  </a:txBody>
                  <a:tcPr/>
                </a:tc>
                <a:extLst>
                  <a:ext uri="{0D108BD9-81ED-4DB2-BD59-A6C34878D82A}">
                    <a16:rowId xmlns:a16="http://schemas.microsoft.com/office/drawing/2014/main" xmlns="" val="3329289528"/>
                  </a:ext>
                </a:extLst>
              </a:tr>
              <a:tr h="386975">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i="1" cap="small" dirty="0">
                          <a:solidFill>
                            <a:schemeClr val="tx2"/>
                          </a:solidFill>
                        </a:rPr>
                        <a:t>ISCRIZIONE ALLA CAMERA DI COMMERCIO</a:t>
                      </a:r>
                      <a:r>
                        <a:rPr lang="it-IT" sz="1400" b="1" cap="small" dirty="0">
                          <a:solidFill>
                            <a:schemeClr val="tx2"/>
                          </a:solidFill>
                        </a:rPr>
                        <a:t>, INDUSTRIA, ARTIGIANATO E AGRICOLTURA</a:t>
                      </a:r>
                    </a:p>
                  </a:txBody>
                  <a:tcPr/>
                </a:tc>
                <a:extLst>
                  <a:ext uri="{0D108BD9-81ED-4DB2-BD59-A6C34878D82A}">
                    <a16:rowId xmlns:a16="http://schemas.microsoft.com/office/drawing/2014/main" xmlns="" val="92799418"/>
                  </a:ext>
                </a:extLst>
              </a:tr>
              <a:tr h="558557">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cap="small" dirty="0">
                          <a:solidFill>
                            <a:schemeClr val="tx2"/>
                          </a:solidFill>
                        </a:rPr>
                        <a:t>ADEMPIMENTO, DA PARTE DEI DATORI DI LAVORO, DEI DIRIGENTI, DEI PREPOSTI, DEI LAVORATORI AUTONOMI E DEI PRESTATORI DI LAVORO, DEGLI </a:t>
                      </a:r>
                      <a:r>
                        <a:rPr lang="it-IT" sz="1400" b="1" i="1" cap="small" dirty="0">
                          <a:solidFill>
                            <a:schemeClr val="tx2"/>
                          </a:solidFill>
                        </a:rPr>
                        <a:t>OBBLIGHI FORMATIVI PREVISTI DAL TUSL</a:t>
                      </a:r>
                    </a:p>
                  </a:txBody>
                  <a:tcPr/>
                </a:tc>
                <a:extLst>
                  <a:ext uri="{0D108BD9-81ED-4DB2-BD59-A6C34878D82A}">
                    <a16:rowId xmlns:a16="http://schemas.microsoft.com/office/drawing/2014/main" xmlns="" val="969624127"/>
                  </a:ext>
                </a:extLst>
              </a:tr>
              <a:tr h="386975">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cap="small" dirty="0">
                          <a:solidFill>
                            <a:schemeClr val="tx2"/>
                          </a:solidFill>
                        </a:rPr>
                        <a:t>POSSESSO DEL </a:t>
                      </a:r>
                      <a:r>
                        <a:rPr lang="it-IT" sz="1400" b="1" i="1" cap="small" dirty="0">
                          <a:solidFill>
                            <a:schemeClr val="tx2"/>
                          </a:solidFill>
                        </a:rPr>
                        <a:t>DURC</a:t>
                      </a:r>
                      <a:r>
                        <a:rPr lang="it-IT" sz="1400" b="1" cap="small" dirty="0">
                          <a:solidFill>
                            <a:schemeClr val="tx2"/>
                          </a:solidFill>
                        </a:rPr>
                        <a:t> IN CORSO DI VALIDITÀ</a:t>
                      </a:r>
                    </a:p>
                  </a:txBody>
                  <a:tcPr/>
                </a:tc>
                <a:extLst>
                  <a:ext uri="{0D108BD9-81ED-4DB2-BD59-A6C34878D82A}">
                    <a16:rowId xmlns:a16="http://schemas.microsoft.com/office/drawing/2014/main" xmlns="" val="3450950086"/>
                  </a:ext>
                </a:extLst>
              </a:tr>
              <a:tr h="386975">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cap="small" dirty="0">
                          <a:solidFill>
                            <a:schemeClr val="tx2"/>
                          </a:solidFill>
                        </a:rPr>
                        <a:t>POSSESSO DEL </a:t>
                      </a:r>
                      <a:r>
                        <a:rPr lang="it-IT" sz="1400" b="1" i="1" cap="small" dirty="0">
                          <a:solidFill>
                            <a:schemeClr val="tx2"/>
                          </a:solidFill>
                        </a:rPr>
                        <a:t>DVR</a:t>
                      </a:r>
                      <a:r>
                        <a:rPr lang="it-IT" sz="1400" b="1" cap="small" dirty="0">
                          <a:solidFill>
                            <a:schemeClr val="tx2"/>
                          </a:solidFill>
                        </a:rPr>
                        <a:t>, NEI CASI PREVISTI DALLA NORMATIVA VIGENTE</a:t>
                      </a:r>
                    </a:p>
                  </a:txBody>
                  <a:tcPr/>
                </a:tc>
                <a:extLst>
                  <a:ext uri="{0D108BD9-81ED-4DB2-BD59-A6C34878D82A}">
                    <a16:rowId xmlns:a16="http://schemas.microsoft.com/office/drawing/2014/main" xmlns="" val="3104690496"/>
                  </a:ext>
                </a:extLst>
              </a:tr>
              <a:tr h="521450">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cap="small" dirty="0">
                          <a:solidFill>
                            <a:schemeClr val="tx2"/>
                          </a:solidFill>
                        </a:rPr>
                        <a:t>POSSESSO DELLA </a:t>
                      </a:r>
                      <a:r>
                        <a:rPr lang="it-IT" sz="1400" b="1" i="1" cap="small" dirty="0">
                          <a:solidFill>
                            <a:schemeClr val="tx2"/>
                          </a:solidFill>
                        </a:rPr>
                        <a:t>CERTIFICAZIONE DI REGOLARITÀ FISCALE </a:t>
                      </a:r>
                      <a:r>
                        <a:rPr lang="it-IT" sz="1400" b="1" i="1" cap="small" dirty="0">
                          <a:solidFill>
                            <a:schemeClr val="tx2"/>
                          </a:solidFill>
                          <a:latin typeface="+mn-lt"/>
                          <a:ea typeface="+mn-ea"/>
                          <a:cs typeface="+mn-cs"/>
                        </a:rPr>
                        <a:t>DI CUI ALL’ART. 17-BIS, COMMI 5 E 6 DEL D. LGS. </a:t>
                      </a:r>
                      <a:r>
                        <a:rPr lang="it-IT" sz="1400" b="1" i="1" cap="small" dirty="0">
                          <a:solidFill>
                            <a:schemeClr val="tx2"/>
                          </a:solidFill>
                        </a:rPr>
                        <a:t>241/97, </a:t>
                      </a:r>
                      <a:r>
                        <a:rPr lang="it-IT" sz="1400" b="1" cap="small" dirty="0">
                          <a:solidFill>
                            <a:schemeClr val="tx2"/>
                          </a:solidFill>
                        </a:rPr>
                        <a:t>NEI CASI PREVISTI DALLA NORMATIVA VIGENTE</a:t>
                      </a:r>
                    </a:p>
                  </a:txBody>
                  <a:tcPr/>
                </a:tc>
                <a:extLst>
                  <a:ext uri="{0D108BD9-81ED-4DB2-BD59-A6C34878D82A}">
                    <a16:rowId xmlns:a16="http://schemas.microsoft.com/office/drawing/2014/main" xmlns="" val="2381519847"/>
                  </a:ext>
                </a:extLst>
              </a:tr>
              <a:tr h="386975">
                <a:tc>
                  <a:txBody>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it-IT" sz="1400" b="1" cap="small" dirty="0">
                          <a:solidFill>
                            <a:schemeClr val="tx2"/>
                          </a:solidFill>
                        </a:rPr>
                        <a:t>AVVENUTA DESIGNAZIONE DEL</a:t>
                      </a:r>
                      <a:r>
                        <a:rPr lang="it-IT" sz="1400" b="1" i="1" cap="small" dirty="0">
                          <a:solidFill>
                            <a:schemeClr val="tx2"/>
                          </a:solidFill>
                        </a:rPr>
                        <a:t> RSPP</a:t>
                      </a:r>
                      <a:r>
                        <a:rPr lang="it-IT" sz="1400" b="1" cap="small" dirty="0">
                          <a:solidFill>
                            <a:schemeClr val="tx2"/>
                          </a:solidFill>
                        </a:rPr>
                        <a:t>, NEI CASI PREVISTI DALLA NORMATIVA VIGENTE</a:t>
                      </a:r>
                    </a:p>
                  </a:txBody>
                  <a:tcPr/>
                </a:tc>
                <a:extLst>
                  <a:ext uri="{0D108BD9-81ED-4DB2-BD59-A6C34878D82A}">
                    <a16:rowId xmlns:a16="http://schemas.microsoft.com/office/drawing/2014/main" xmlns="" val="2951391938"/>
                  </a:ext>
                </a:extLst>
              </a:tr>
            </a:tbl>
          </a:graphicData>
        </a:graphic>
      </p:graphicFrame>
    </p:spTree>
    <p:extLst>
      <p:ext uri="{BB962C8B-B14F-4D97-AF65-F5344CB8AC3E}">
        <p14:creationId xmlns:p14="http://schemas.microsoft.com/office/powerpoint/2010/main" val="1275617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757096"/>
            <a:ext cx="7745511" cy="323165"/>
          </a:xfrm>
        </p:spPr>
        <p:txBody>
          <a:bodyPr/>
          <a:lstStyle/>
          <a:p>
            <a:pPr algn="l"/>
            <a:r>
              <a:rPr lang="it-IT" u="sng" cap="small" dirty="0">
                <a:solidFill>
                  <a:srgbClr val="103676"/>
                </a:solidFill>
              </a:rPr>
              <a:t>AUTOCERTIFICAZIONE</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6</a:t>
            </a:fld>
            <a:endParaRPr lang="it-IT" dirty="0"/>
          </a:p>
        </p:txBody>
      </p:sp>
      <p:sp>
        <p:nvSpPr>
          <p:cNvPr id="7" name="bg object 16"/>
          <p:cNvSpPr/>
          <p:nvPr/>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sp>
        <p:nvSpPr>
          <p:cNvPr id="21" name="Segnaposto testo 4">
            <a:extLst>
              <a:ext uri="{FF2B5EF4-FFF2-40B4-BE49-F238E27FC236}">
                <a16:creationId xmlns:a16="http://schemas.microsoft.com/office/drawing/2014/main" xmlns="" id="{42A46E26-68F4-EDAA-4E39-FD7201EA0E4B}"/>
              </a:ext>
            </a:extLst>
          </p:cNvPr>
          <p:cNvSpPr>
            <a:spLocks noGrp="1"/>
          </p:cNvSpPr>
          <p:nvPr>
            <p:ph type="body" idx="1"/>
          </p:nvPr>
        </p:nvSpPr>
        <p:spPr>
          <a:xfrm>
            <a:off x="588302" y="1279525"/>
            <a:ext cx="8108611" cy="3200876"/>
          </a:xfrm>
        </p:spPr>
        <p:txBody>
          <a:bodyPr/>
          <a:lstStyle/>
          <a:p>
            <a:pPr marL="171450" indent="-171450">
              <a:lnSpc>
                <a:spcPct val="150000"/>
              </a:lnSpc>
              <a:buFont typeface="Arial" panose="020B0604020202020204" pitchFamily="34" charset="0"/>
              <a:buChar char="•"/>
            </a:pPr>
            <a:r>
              <a:rPr lang="it-IT" sz="1600" b="1" cap="small" dirty="0">
                <a:solidFill>
                  <a:schemeClr val="tx2"/>
                </a:solidFill>
              </a:rPr>
              <a:t>autocertificazione del possesso dei predetti requisiti </a:t>
            </a:r>
          </a:p>
          <a:p>
            <a:pPr marL="171450" indent="-171450">
              <a:lnSpc>
                <a:spcPct val="150000"/>
              </a:lnSpc>
              <a:buFont typeface="Arial" panose="020B0604020202020204" pitchFamily="34" charset="0"/>
              <a:buChar char="•"/>
            </a:pPr>
            <a:endParaRPr lang="it-IT" sz="1600" b="1" cap="small" dirty="0">
              <a:solidFill>
                <a:schemeClr val="tx2"/>
              </a:solidFill>
            </a:endParaRPr>
          </a:p>
          <a:p>
            <a:pPr marL="171450" indent="-171450">
              <a:buFont typeface="Arial" panose="020B0604020202020204" pitchFamily="34" charset="0"/>
              <a:buChar char="•"/>
            </a:pPr>
            <a:r>
              <a:rPr lang="it-IT" sz="1600" b="1" cap="small" dirty="0">
                <a:solidFill>
                  <a:schemeClr val="tx2"/>
                </a:solidFill>
              </a:rPr>
              <a:t>revoca della patente in caso di dichiarazione non veritiera sulla sussistenza di uno o più requisiti, accertata in sede di </a:t>
            </a:r>
            <a:r>
              <a:rPr lang="it-IT" sz="1600" b="1" u="sng" cap="small" dirty="0">
                <a:solidFill>
                  <a:schemeClr val="tx2"/>
                </a:solidFill>
              </a:rPr>
              <a:t>controllo successivo al rilascio </a:t>
            </a:r>
          </a:p>
          <a:p>
            <a:pPr marL="171450" indent="-171450">
              <a:buFont typeface="Arial" panose="020B0604020202020204" pitchFamily="34" charset="0"/>
              <a:buChar char="•"/>
            </a:pPr>
            <a:endParaRPr lang="it-IT" sz="1600" b="1" cap="small" dirty="0">
              <a:solidFill>
                <a:srgbClr val="FF0000"/>
              </a:solidFill>
            </a:endParaRPr>
          </a:p>
          <a:p>
            <a:pPr marL="171450" indent="-171450">
              <a:buFont typeface="Arial" panose="020B0604020202020204" pitchFamily="34" charset="0"/>
              <a:buChar char="•"/>
            </a:pPr>
            <a:r>
              <a:rPr lang="it-IT" sz="1600" b="1" i="1" cap="small" dirty="0">
                <a:solidFill>
                  <a:schemeClr val="tx2"/>
                </a:solidFill>
              </a:rPr>
              <a:t>la revoca è adottata in ordine all’assenza di uno o più requisiti dichiarati inizialmente. il venir meno in un momento successivo non potrà incidere sulla sua utilizzabilità, fermo restando le conseguenze di carattere sanzionatorio o di altro tipo previste dall’ordinamento (CIRC. INL N. 4/2024)      </a:t>
            </a:r>
          </a:p>
          <a:p>
            <a:pPr marL="171450" indent="-171450">
              <a:buFont typeface="Arial" panose="020B0604020202020204" pitchFamily="34" charset="0"/>
              <a:buChar char="•"/>
            </a:pPr>
            <a:endParaRPr lang="it-IT" sz="1600" b="1" i="1" cap="small" dirty="0">
              <a:solidFill>
                <a:srgbClr val="FF0000"/>
              </a:solidFill>
            </a:endParaRPr>
          </a:p>
          <a:p>
            <a:pPr marL="171450" indent="-171450">
              <a:buFont typeface="Arial" panose="020B0604020202020204" pitchFamily="34" charset="0"/>
              <a:buChar char="•"/>
            </a:pPr>
            <a:r>
              <a:rPr lang="it-IT" sz="1600" b="1" cap="small" dirty="0">
                <a:solidFill>
                  <a:schemeClr val="tx2"/>
                </a:solidFill>
              </a:rPr>
              <a:t>le informazioni relative alla patente sono annotate in un’apposita sezione del portale nazionale del sommerso</a:t>
            </a:r>
          </a:p>
        </p:txBody>
      </p:sp>
    </p:spTree>
    <p:extLst>
      <p:ext uri="{BB962C8B-B14F-4D97-AF65-F5344CB8AC3E}">
        <p14:creationId xmlns:p14="http://schemas.microsoft.com/office/powerpoint/2010/main" val="3415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04020" y="593726"/>
            <a:ext cx="7735961" cy="323165"/>
          </a:xfrm>
        </p:spPr>
        <p:txBody>
          <a:bodyPr>
            <a:normAutofit/>
          </a:bodyPr>
          <a:lstStyle/>
          <a:p>
            <a:pPr algn="l"/>
            <a:r>
              <a:rPr lang="it-IT" u="sng" cap="small" dirty="0">
                <a:solidFill>
                  <a:srgbClr val="103676"/>
                </a:solidFill>
              </a:rPr>
              <a:t>PERIODO TRANSITORIO</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7</a:t>
            </a:fld>
            <a:endParaRPr lang="it-IT" dirty="0"/>
          </a:p>
        </p:txBody>
      </p:sp>
      <p:sp>
        <p:nvSpPr>
          <p:cNvPr id="7" name="bg object 16"/>
          <p:cNvSpPr/>
          <p:nvPr/>
        </p:nvSpPr>
        <p:spPr>
          <a:xfrm>
            <a:off x="421975" y="6699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extLst>
              <p:ext uri="{D42A27DB-BD31-4B8C-83A1-F6EECF244321}">
                <p14:modId xmlns:p14="http://schemas.microsoft.com/office/powerpoint/2010/main" val="3318009288"/>
              </p:ext>
            </p:extLst>
          </p:nvPr>
        </p:nvGraphicFramePr>
        <p:xfrm>
          <a:off x="507595" y="1050925"/>
          <a:ext cx="8141084" cy="3596640"/>
        </p:xfrm>
        <a:graphic>
          <a:graphicData uri="http://schemas.openxmlformats.org/drawingml/2006/table">
            <a:tbl>
              <a:tblPr firstRow="1" bandRow="1">
                <a:tableStyleId>{5C22544A-7EE6-4342-B048-85BDC9FD1C3A}</a:tableStyleId>
              </a:tblPr>
              <a:tblGrid>
                <a:gridCol w="8141084">
                  <a:extLst>
                    <a:ext uri="{9D8B030D-6E8A-4147-A177-3AD203B41FA5}">
                      <a16:colId xmlns:a16="http://schemas.microsoft.com/office/drawing/2014/main" xmlns="" val="951336313"/>
                    </a:ext>
                  </a:extLst>
                </a:gridCol>
              </a:tblGrid>
              <a:tr h="3547562">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DA OGGI E FINO AL 31 OTTOBRE SARA’ POSSIBILE PRESENTARE  UNA AUTOCERTIFICAZIONE E/O AUTODICHIARAZIONE SOSTITUTIVA MEDIANTE PEC ALL’INDIRIZZO </a:t>
                      </a:r>
                      <a:r>
                        <a:rPr lang="it-IT" sz="1400" b="1" cap="small" baseline="0" dirty="0">
                          <a:solidFill>
                            <a:schemeClr val="tx2"/>
                          </a:solidFill>
                          <a:latin typeface="+mn-lt"/>
                          <a:ea typeface="+mn-ea"/>
                          <a:cs typeface="+mn-cs"/>
                          <a:hlinkClick r:id="rId2"/>
                        </a:rPr>
                        <a:t>dichiarazionepatente@pec.ispettorato.gov.it</a:t>
                      </a:r>
                      <a:r>
                        <a:rPr lang="it-IT" sz="1400" b="1" cap="small" baseline="0" dirty="0">
                          <a:solidFill>
                            <a:schemeClr val="tx2"/>
                          </a:solidFill>
                          <a:latin typeface="+mn-lt"/>
                          <a:ea typeface="+mn-ea"/>
                          <a:cs typeface="+mn-cs"/>
                        </a:rPr>
                        <a:t>  SUL POSSESSO DEI REQUISITI RICHIESTI AI FINI DEL RILASCIO DELLA PATENTE STESSA. </a:t>
                      </a:r>
                    </a:p>
                    <a:p>
                      <a:pPr marL="0" marR="0" lvl="0" indent="0" algn="ctr"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TALE AUTOCERTIFICAZIONE/AUTODICHIARAZIONE VINCOLA L’OPERATORE A PRESENTARE L’ISTANZA ENTRO IL 31 OTTOBRE P.V.</a:t>
                      </a:r>
                    </a:p>
                    <a:p>
                      <a:pPr marL="0" marR="0" lvl="0" indent="0" algn="ctr" defTabSz="914400" eaLnBrk="1" fontAlgn="auto" latinLnBrk="0" hangingPunct="1">
                        <a:lnSpc>
                          <a:spcPct val="100000"/>
                        </a:lnSpc>
                        <a:spcBef>
                          <a:spcPts val="0"/>
                        </a:spcBef>
                        <a:spcAft>
                          <a:spcPts val="0"/>
                        </a:spcAft>
                        <a:buClrTx/>
                        <a:buSzTx/>
                        <a:buFontTx/>
                        <a:buNone/>
                        <a:tabLst/>
                        <a:defRPr/>
                      </a:pPr>
                      <a:endParaRPr lang="it-IT" sz="14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4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4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4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2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2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2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t-IT" sz="1200" b="1" cap="small" baseline="0" dirty="0">
                        <a:solidFill>
                          <a:schemeClr val="tx2"/>
                        </a:solidFill>
                        <a:latin typeface="+mn-lt"/>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it-IT" sz="1400" b="1" cap="small" baseline="0" dirty="0">
                          <a:solidFill>
                            <a:schemeClr val="tx2"/>
                          </a:solidFill>
                          <a:latin typeface="+mn-lt"/>
                          <a:ea typeface="+mn-ea"/>
                          <a:cs typeface="+mn-cs"/>
                        </a:rPr>
                        <a:t>DAL 1 NOVEMBRE P.V. NON SARA’ PIU’ POSSIBILE OPERARE NEI CANTIERI IN FORZA DELLA AUTOCERTIFICAZIONE/AUTODICHIARAZIONE, MA OCCORRERA’ AVER EFFETTUATO L’ISTANZA DI RILASCIO DELLA PATENTE TRAMITE PORTALE</a:t>
                      </a: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graphicFrame>
        <p:nvGraphicFramePr>
          <p:cNvPr id="12" name="Tabella 11">
            <a:extLst>
              <a:ext uri="{FF2B5EF4-FFF2-40B4-BE49-F238E27FC236}">
                <a16:creationId xmlns:a16="http://schemas.microsoft.com/office/drawing/2014/main" xmlns="" id="{167AEFA4-E404-D817-7557-58683BA05372}"/>
              </a:ext>
            </a:extLst>
          </p:cNvPr>
          <p:cNvGraphicFramePr>
            <a:graphicFrameLocks noGrp="1"/>
          </p:cNvGraphicFramePr>
          <p:nvPr/>
        </p:nvGraphicFramePr>
        <p:xfrm>
          <a:off x="753625" y="2574923"/>
          <a:ext cx="7686356" cy="1381664"/>
        </p:xfrm>
        <a:graphic>
          <a:graphicData uri="http://schemas.openxmlformats.org/drawingml/2006/table">
            <a:tbl>
              <a:tblPr firstRow="1" bandRow="1">
                <a:tableStyleId>{5C22544A-7EE6-4342-B048-85BDC9FD1C3A}</a:tableStyleId>
              </a:tblPr>
              <a:tblGrid>
                <a:gridCol w="7686356">
                  <a:extLst>
                    <a:ext uri="{9D8B030D-6E8A-4147-A177-3AD203B41FA5}">
                      <a16:colId xmlns:a16="http://schemas.microsoft.com/office/drawing/2014/main" xmlns="" val="951336313"/>
                    </a:ext>
                  </a:extLst>
                </a:gridCol>
              </a:tblGrid>
              <a:tr h="436784">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400" b="1" i="1" cap="small" baseline="0" dirty="0">
                          <a:solidFill>
                            <a:schemeClr val="tx2"/>
                          </a:solidFill>
                          <a:latin typeface="+mn-lt"/>
                          <a:ea typeface="+mn-ea"/>
                          <a:cs typeface="+mn-cs"/>
                        </a:rPr>
                        <a:t>IL PORTALE PER IL RILASCIO DELLA PATENTE SARA’ OPERATIVO DAL 1 OTTOBRE PROSSIMO</a:t>
                      </a: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r h="709422">
                <a:tc>
                  <a:txBody>
                    <a:bodyPr/>
                    <a:lstStyle/>
                    <a:p>
                      <a:pPr marL="0" marR="0" lvl="0" indent="0" algn="ctr" defTabSz="919163" eaLnBrk="1" fontAlgn="auto" latinLnBrk="0" hangingPunct="1">
                        <a:lnSpc>
                          <a:spcPct val="100000"/>
                        </a:lnSpc>
                        <a:spcBef>
                          <a:spcPts val="0"/>
                        </a:spcBef>
                        <a:spcAft>
                          <a:spcPts val="0"/>
                        </a:spcAft>
                        <a:buClrTx/>
                        <a:buSzTx/>
                        <a:buFontTx/>
                        <a:buNone/>
                        <a:tabLst/>
                        <a:defRPr/>
                      </a:pPr>
                      <a:r>
                        <a:rPr lang="it-IT" sz="1400" b="1" i="1" cap="all" baseline="0" dirty="0">
                          <a:solidFill>
                            <a:schemeClr val="tx2"/>
                          </a:solidFill>
                          <a:latin typeface="+mn-lt"/>
                          <a:ea typeface="+mn-ea"/>
                          <a:cs typeface="+mn-cs"/>
                        </a:rPr>
                        <a:t>Per operare nei cantieri temporanei o mobili dal 1°  ottobre prossimo, risulta comunque necessario o essere in possesso della predetta autocertificazione/dichiarazione sostitutiva o aver effettuato la richiesta di rilascio della patente tramite il portale.</a:t>
                      </a:r>
                    </a:p>
                  </a:txBody>
                  <a:tcPr marL="91328" marR="91328">
                    <a:solidFill>
                      <a:schemeClr val="accent3">
                        <a:lumMod val="20000"/>
                        <a:lumOff val="80000"/>
                      </a:schemeClr>
                    </a:solidFill>
                  </a:tcPr>
                </a:tc>
                <a:extLst>
                  <a:ext uri="{0D108BD9-81ED-4DB2-BD59-A6C34878D82A}">
                    <a16:rowId xmlns:a16="http://schemas.microsoft.com/office/drawing/2014/main" xmlns="" val="669579014"/>
                  </a:ext>
                </a:extLst>
              </a:tr>
            </a:tbl>
          </a:graphicData>
        </a:graphic>
      </p:graphicFrame>
    </p:spTree>
    <p:extLst>
      <p:ext uri="{BB962C8B-B14F-4D97-AF65-F5344CB8AC3E}">
        <p14:creationId xmlns:p14="http://schemas.microsoft.com/office/powerpoint/2010/main" val="368710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8905" y="422618"/>
            <a:ext cx="7735961" cy="399707"/>
          </a:xfrm>
        </p:spPr>
        <p:txBody>
          <a:bodyPr>
            <a:noAutofit/>
          </a:bodyPr>
          <a:lstStyle/>
          <a:p>
            <a:pPr algn="l"/>
            <a:r>
              <a:rPr lang="it-IT" sz="2400" u="sng" cap="small" dirty="0">
                <a:solidFill>
                  <a:srgbClr val="103676"/>
                </a:solidFill>
              </a:rPr>
              <a:t>AUTOCERTIFICAZIONE </a:t>
            </a:r>
            <a:r>
              <a:rPr lang="it-IT" sz="2400" u="sng" cap="small" dirty="0" smtClean="0">
                <a:solidFill>
                  <a:srgbClr val="103676"/>
                </a:solidFill>
              </a:rPr>
              <a:t>(MODELLO INL)</a:t>
            </a:r>
            <a:endParaRPr lang="it-IT" sz="2400" u="sng" cap="small" dirty="0">
              <a:solidFill>
                <a:srgbClr val="103676"/>
              </a:solidFill>
            </a:endParaRP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8</a:t>
            </a:fld>
            <a:endParaRPr lang="it-IT" dirty="0"/>
          </a:p>
        </p:txBody>
      </p:sp>
      <p:sp>
        <p:nvSpPr>
          <p:cNvPr id="7" name="bg object 16"/>
          <p:cNvSpPr/>
          <p:nvPr/>
        </p:nvSpPr>
        <p:spPr>
          <a:xfrm>
            <a:off x="400088" y="517525"/>
            <a:ext cx="171239"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93369" y="0"/>
            <a:ext cx="6071994"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endParaRPr/>
          </a:p>
        </p:txBody>
      </p:sp>
      <p:sp>
        <p:nvSpPr>
          <p:cNvPr id="13" name="object 7"/>
          <p:cNvSpPr txBox="1">
            <a:spLocks noGrp="1"/>
          </p:cNvSpPr>
          <p:nvPr>
            <p:ph type="body" sz="quarter" idx="11"/>
          </p:nvPr>
        </p:nvSpPr>
        <p:spPr>
          <a:xfrm>
            <a:off x="690592" y="4632325"/>
            <a:ext cx="4033620" cy="361041"/>
          </a:xfrm>
          <a:prstGeom prst="rect">
            <a:avLst/>
          </a:prstGeom>
        </p:spPr>
        <p:txBody>
          <a:bodyPr vert="horz" wrap="square" lIns="0" tIns="12689" rIns="0" bIns="0" rtlCol="0">
            <a:spAutoFit/>
          </a:bodyPr>
          <a:lstStyle/>
          <a:p>
            <a:pPr marL="12690">
              <a:spcBef>
                <a:spcPts val="100"/>
              </a:spcBef>
            </a:pPr>
            <a:endParaRPr lang="it-IT" b="1" dirty="0">
              <a:solidFill>
                <a:srgbClr val="7DBD71"/>
              </a:solidFill>
              <a:cs typeface="Tahoma"/>
            </a:endParaRPr>
          </a:p>
          <a:p>
            <a:pPr marL="12690">
              <a:spcBef>
                <a:spcPts val="100"/>
              </a:spcBef>
            </a:pPr>
            <a:r>
              <a:rPr lang="it-IT" b="1" dirty="0">
                <a:solidFill>
                  <a:srgbClr val="7DBD71"/>
                </a:solidFill>
                <a:cs typeface="Tahoma"/>
              </a:rPr>
              <a:t>Direzione Relazioni Industriali e Affari Sociali</a:t>
            </a:r>
          </a:p>
        </p:txBody>
      </p:sp>
      <p:graphicFrame>
        <p:nvGraphicFramePr>
          <p:cNvPr id="10" name="Tabella 9">
            <a:extLst>
              <a:ext uri="{FF2B5EF4-FFF2-40B4-BE49-F238E27FC236}">
                <a16:creationId xmlns:a16="http://schemas.microsoft.com/office/drawing/2014/main" xmlns="" id="{83298FD0-C3DB-3F0A-CE71-14A5C85B061B}"/>
              </a:ext>
            </a:extLst>
          </p:cNvPr>
          <p:cNvGraphicFramePr>
            <a:graphicFrameLocks noGrp="1"/>
          </p:cNvGraphicFramePr>
          <p:nvPr>
            <p:extLst>
              <p:ext uri="{D42A27DB-BD31-4B8C-83A1-F6EECF244321}">
                <p14:modId xmlns:p14="http://schemas.microsoft.com/office/powerpoint/2010/main" val="3335765104"/>
              </p:ext>
            </p:extLst>
          </p:nvPr>
        </p:nvGraphicFramePr>
        <p:xfrm>
          <a:off x="193369" y="841035"/>
          <a:ext cx="8747598" cy="4152332"/>
        </p:xfrm>
        <a:graphic>
          <a:graphicData uri="http://schemas.openxmlformats.org/drawingml/2006/table">
            <a:tbl>
              <a:tblPr firstRow="1" bandRow="1">
                <a:tableStyleId>{5C22544A-7EE6-4342-B048-85BDC9FD1C3A}</a:tableStyleId>
              </a:tblPr>
              <a:tblGrid>
                <a:gridCol w="8747598">
                  <a:extLst>
                    <a:ext uri="{9D8B030D-6E8A-4147-A177-3AD203B41FA5}">
                      <a16:colId xmlns:a16="http://schemas.microsoft.com/office/drawing/2014/main" xmlns="" val="951336313"/>
                    </a:ext>
                  </a:extLst>
                </a:gridCol>
              </a:tblGrid>
              <a:tr h="4152332">
                <a:tc>
                  <a:txBody>
                    <a:bodyPr/>
                    <a:lstStyle/>
                    <a:p>
                      <a:r>
                        <a:rPr lang="it-IT" sz="900" b="1" kern="1200" dirty="0">
                          <a:solidFill>
                            <a:schemeClr val="tx1"/>
                          </a:solidFill>
                          <a:effectLst/>
                          <a:latin typeface="+mn-lt"/>
                          <a:ea typeface="+mn-ea"/>
                          <a:cs typeface="+mn-cs"/>
                        </a:rPr>
                        <a:t>AUTOCERTIFICAZIONE/DICHIARAZIONE SOSTITUTIVA PER IL RILASCIO DELLA PATENTE A CREDITI</a:t>
                      </a:r>
                    </a:p>
                    <a:p>
                      <a:r>
                        <a:rPr lang="it-IT" sz="900" b="1" kern="1200" dirty="0">
                          <a:solidFill>
                            <a:schemeClr val="tx1"/>
                          </a:solidFill>
                          <a:effectLst/>
                          <a:latin typeface="+mn-lt"/>
                          <a:ea typeface="+mn-ea"/>
                          <a:cs typeface="+mn-cs"/>
                        </a:rPr>
                        <a:t> </a:t>
                      </a:r>
                    </a:p>
                    <a:p>
                      <a:r>
                        <a:rPr lang="it-IT" sz="900" b="1" kern="1200" dirty="0">
                          <a:solidFill>
                            <a:schemeClr val="tx2"/>
                          </a:solidFill>
                          <a:effectLst/>
                          <a:latin typeface="+mn-lt"/>
                          <a:ea typeface="+mn-ea"/>
                          <a:cs typeface="+mn-cs"/>
                        </a:rPr>
                        <a:t>La/Il sottoscritta/o ________________________________________________________________________</a:t>
                      </a:r>
                    </a:p>
                    <a:p>
                      <a:r>
                        <a:rPr lang="it-IT" sz="900" b="1" kern="1200" dirty="0">
                          <a:solidFill>
                            <a:schemeClr val="tx2"/>
                          </a:solidFill>
                          <a:effectLst/>
                          <a:latin typeface="+mn-lt"/>
                          <a:ea typeface="+mn-ea"/>
                          <a:cs typeface="+mn-cs"/>
                        </a:rPr>
                        <a:t>nata/o a _________________________________________ (____) il ________________________________</a:t>
                      </a:r>
                    </a:p>
                    <a:p>
                      <a:r>
                        <a:rPr lang="it-IT" sz="900" b="1" kern="1200" dirty="0">
                          <a:solidFill>
                            <a:schemeClr val="tx2"/>
                          </a:solidFill>
                          <a:effectLst/>
                          <a:latin typeface="+mn-lt"/>
                          <a:ea typeface="+mn-ea"/>
                          <a:cs typeface="+mn-cs"/>
                        </a:rPr>
                        <a:t>in qualità di:</a:t>
                      </a:r>
                    </a:p>
                    <a:p>
                      <a:r>
                        <a:rPr lang="it-IT" sz="900" b="1" kern="1200" dirty="0">
                          <a:solidFill>
                            <a:schemeClr val="tx2"/>
                          </a:solidFill>
                          <a:effectLst/>
                          <a:latin typeface="+mn-lt"/>
                          <a:ea typeface="+mn-ea"/>
                          <a:cs typeface="+mn-cs"/>
                        </a:rPr>
                        <a:t> </a:t>
                      </a:r>
                    </a:p>
                    <a:p>
                      <a:pPr lvl="0"/>
                      <a:r>
                        <a:rPr lang="it-IT" sz="900" b="1" kern="1200" dirty="0">
                          <a:solidFill>
                            <a:schemeClr val="tx2"/>
                          </a:solidFill>
                          <a:effectLst/>
                          <a:latin typeface="+mn-lt"/>
                          <a:ea typeface="+mn-ea"/>
                          <a:cs typeface="+mn-cs"/>
                        </a:rPr>
                        <a:t>rappresentante legale dell’impresa ____________________________________________ (P. IVA________________, iscritta alla Camera di Commercio di __________, al n. _________);</a:t>
                      </a:r>
                    </a:p>
                    <a:p>
                      <a:pPr lvl="0"/>
                      <a:r>
                        <a:rPr lang="it-IT" sz="900" b="1" kern="1200" dirty="0">
                          <a:solidFill>
                            <a:schemeClr val="tx2"/>
                          </a:solidFill>
                          <a:effectLst/>
                          <a:latin typeface="+mn-lt"/>
                          <a:ea typeface="+mn-ea"/>
                          <a:cs typeface="+mn-cs"/>
                        </a:rPr>
                        <a:t>lavoratore autonomo_________________________________________(P. IVA________________, iscritto alla Camera di Commercio di __________, al n. _________),</a:t>
                      </a:r>
                    </a:p>
                    <a:p>
                      <a:r>
                        <a:rPr lang="it-IT" sz="900" b="1" kern="1200" dirty="0">
                          <a:solidFill>
                            <a:schemeClr val="tx2"/>
                          </a:solidFill>
                          <a:effectLst/>
                          <a:latin typeface="+mn-lt"/>
                          <a:ea typeface="+mn-ea"/>
                          <a:cs typeface="+mn-cs"/>
                        </a:rPr>
                        <a:t> </a:t>
                      </a:r>
                    </a:p>
                    <a:p>
                      <a:r>
                        <a:rPr lang="it-IT" sz="900" b="1" kern="1200" dirty="0">
                          <a:solidFill>
                            <a:schemeClr val="tx2"/>
                          </a:solidFill>
                          <a:effectLst/>
                          <a:latin typeface="+mn-lt"/>
                          <a:ea typeface="+mn-ea"/>
                          <a:cs typeface="+mn-cs"/>
                        </a:rPr>
                        <a:t>consapevole della responsabilità penale e delle conseguenti sanzioni cui può andare incontro in caso di dichiarazioni mendaci, falsità negli atti, uso di atti falsi, ai sensi degli artt. 75 e 76 del D.P.R. n. 445/2000;</a:t>
                      </a:r>
                    </a:p>
                    <a:p>
                      <a:r>
                        <a:rPr lang="it-IT" sz="900" b="1" kern="1200" dirty="0">
                          <a:solidFill>
                            <a:schemeClr val="tx2"/>
                          </a:solidFill>
                          <a:effectLst/>
                          <a:latin typeface="+mn-lt"/>
                          <a:ea typeface="+mn-ea"/>
                          <a:cs typeface="+mn-cs"/>
                        </a:rPr>
                        <a:t>AUTOCERTIFICA/DICHIARA ai sensi degli articoli 46 e 47 del D.P.R. n. 445/2000, il possesso dei requisiti di cui alle lettere a), b), c), d), e) e f) di cui all’articolo 1, comma 1, del D.M. 18 settembre 2024, n. 132, ove previsti dalla normativa vigente.</a:t>
                      </a:r>
                    </a:p>
                    <a:p>
                      <a:r>
                        <a:rPr lang="it-IT" sz="900" b="1" kern="1200" dirty="0">
                          <a:solidFill>
                            <a:schemeClr val="tx2"/>
                          </a:solidFill>
                          <a:effectLst/>
                          <a:latin typeface="+mn-lt"/>
                          <a:ea typeface="+mn-ea"/>
                          <a:cs typeface="+mn-cs"/>
                        </a:rPr>
                        <a:t> </a:t>
                      </a:r>
                    </a:p>
                    <a:p>
                      <a:r>
                        <a:rPr lang="it-IT" sz="900" b="1" kern="1200" dirty="0">
                          <a:solidFill>
                            <a:schemeClr val="tx2"/>
                          </a:solidFill>
                          <a:effectLst/>
                          <a:latin typeface="+mn-lt"/>
                          <a:ea typeface="+mn-ea"/>
                          <a:cs typeface="+mn-cs"/>
                        </a:rPr>
                        <a:t>La presente dichiarazione è valida fino al 31/10/2024 termine entro il quale il dichiarante si obbliga a presentare la domanda attraverso il portale dell’Ispettorato Nazionale del Lavoro.</a:t>
                      </a:r>
                    </a:p>
                    <a:p>
                      <a:r>
                        <a:rPr lang="it-IT" sz="900" b="1" kern="1200" dirty="0">
                          <a:solidFill>
                            <a:schemeClr val="tx2"/>
                          </a:solidFill>
                          <a:effectLst/>
                          <a:latin typeface="+mn-lt"/>
                          <a:ea typeface="+mn-ea"/>
                          <a:cs typeface="+mn-cs"/>
                        </a:rPr>
                        <a:t>In mancanza della presentazione della domanda entro il 31/10/2024, la presente dichiarazione non consente di operare nei cantieri temporanei e mobili a partire dal 01/11/2024.</a:t>
                      </a:r>
                    </a:p>
                    <a:p>
                      <a:r>
                        <a:rPr lang="it-IT" sz="900" b="1" kern="1200" dirty="0">
                          <a:solidFill>
                            <a:schemeClr val="tx2"/>
                          </a:solidFill>
                          <a:effectLst/>
                          <a:latin typeface="+mn-lt"/>
                          <a:ea typeface="+mn-ea"/>
                          <a:cs typeface="+mn-cs"/>
                        </a:rPr>
                        <a:t> </a:t>
                      </a:r>
                    </a:p>
                    <a:p>
                      <a:r>
                        <a:rPr lang="it-IT" sz="900" b="1" kern="1200" dirty="0">
                          <a:solidFill>
                            <a:schemeClr val="tx2"/>
                          </a:solidFill>
                          <a:effectLst/>
                          <a:latin typeface="+mn-lt"/>
                          <a:ea typeface="+mn-ea"/>
                          <a:cs typeface="+mn-cs"/>
                        </a:rPr>
                        <a:t>Luogo _____________________</a:t>
                      </a:r>
                    </a:p>
                    <a:p>
                      <a:r>
                        <a:rPr lang="it-IT" sz="900" b="1" kern="1200" dirty="0">
                          <a:solidFill>
                            <a:schemeClr val="tx2"/>
                          </a:solidFill>
                          <a:effectLst/>
                          <a:latin typeface="+mn-lt"/>
                          <a:ea typeface="+mn-ea"/>
                          <a:cs typeface="+mn-cs"/>
                        </a:rPr>
                        <a:t>Data _______________________</a:t>
                      </a:r>
                    </a:p>
                    <a:p>
                      <a:r>
                        <a:rPr lang="it-IT" sz="900" b="1" kern="1200" dirty="0">
                          <a:solidFill>
                            <a:schemeClr val="tx2"/>
                          </a:solidFill>
                          <a:effectLst/>
                          <a:latin typeface="+mn-lt"/>
                          <a:ea typeface="+mn-ea"/>
                          <a:cs typeface="+mn-cs"/>
                        </a:rPr>
                        <a:t> </a:t>
                      </a:r>
                    </a:p>
                    <a:p>
                      <a:r>
                        <a:rPr lang="it-IT" sz="900" b="1" kern="1200" dirty="0">
                          <a:solidFill>
                            <a:schemeClr val="tx2"/>
                          </a:solidFill>
                          <a:effectLst/>
                          <a:latin typeface="+mn-lt"/>
                          <a:ea typeface="+mn-ea"/>
                          <a:cs typeface="+mn-cs"/>
                        </a:rPr>
                        <a:t>IL DICHIARANTE</a:t>
                      </a:r>
                    </a:p>
                    <a:p>
                      <a:r>
                        <a:rPr lang="it-IT" sz="900" b="1" kern="1200" dirty="0">
                          <a:solidFill>
                            <a:schemeClr val="tx2"/>
                          </a:solidFill>
                          <a:effectLst/>
                          <a:latin typeface="+mn-lt"/>
                          <a:ea typeface="+mn-ea"/>
                          <a:cs typeface="+mn-cs"/>
                        </a:rPr>
                        <a:t>_______________________________________</a:t>
                      </a:r>
                    </a:p>
                    <a:p>
                      <a:r>
                        <a:rPr lang="it-IT" sz="900" b="1" kern="1200" dirty="0">
                          <a:solidFill>
                            <a:schemeClr val="tx2"/>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800" b="1" kern="1200" dirty="0">
                          <a:solidFill>
                            <a:schemeClr val="tx2"/>
                          </a:solidFill>
                          <a:effectLst/>
                          <a:latin typeface="+mn-lt"/>
                          <a:ea typeface="+mn-ea"/>
                          <a:cs typeface="+mn-cs"/>
                        </a:rPr>
                        <a:t> </a:t>
                      </a:r>
                      <a:r>
                        <a:rPr lang="it-IT" sz="900" b="1" kern="1200" dirty="0">
                          <a:solidFill>
                            <a:schemeClr val="tx2"/>
                          </a:solidFill>
                          <a:effectLst/>
                          <a:latin typeface="+mn-lt"/>
                          <a:ea typeface="+mn-ea"/>
                          <a:cs typeface="+mn-cs"/>
                        </a:rPr>
                        <a:t>Ai sensi del Regolamento UE 2016/679 s’informa che i dati e le informazioni raccolti nella presente dichiarazione verranno utilizzati unicamente per le finalità per le quali sono state acquisiti.</a:t>
                      </a:r>
                    </a:p>
                    <a:p>
                      <a:r>
                        <a:rPr lang="it-IT" sz="900" b="1" kern="1200" dirty="0">
                          <a:solidFill>
                            <a:schemeClr val="tx2"/>
                          </a:solidFill>
                          <a:effectLst/>
                          <a:latin typeface="+mn-lt"/>
                          <a:ea typeface="+mn-ea"/>
                          <a:cs typeface="+mn-cs"/>
                        </a:rPr>
                        <a:t> </a:t>
                      </a:r>
                      <a:endParaRPr lang="it-IT" sz="900" b="1" cap="small" baseline="0" dirty="0">
                        <a:solidFill>
                          <a:schemeClr val="tx2"/>
                        </a:solidFill>
                        <a:latin typeface="+mn-lt"/>
                        <a:ea typeface="+mn-ea"/>
                        <a:cs typeface="+mn-cs"/>
                      </a:endParaRPr>
                    </a:p>
                  </a:txBody>
                  <a:tcPr marL="91328" marR="91328">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Tree>
    <p:extLst>
      <p:ext uri="{BB962C8B-B14F-4D97-AF65-F5344CB8AC3E}">
        <p14:creationId xmlns:p14="http://schemas.microsoft.com/office/powerpoint/2010/main" val="365642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9244" y="757096"/>
            <a:ext cx="7745511" cy="323165"/>
          </a:xfrm>
        </p:spPr>
        <p:txBody>
          <a:bodyPr/>
          <a:lstStyle/>
          <a:p>
            <a:pPr algn="l"/>
            <a:r>
              <a:rPr lang="it-IT" u="sng" cap="small" dirty="0">
                <a:solidFill>
                  <a:srgbClr val="103676"/>
                </a:solidFill>
              </a:rPr>
              <a:t>DECRETI ATTUATIVI </a:t>
            </a:r>
          </a:p>
        </p:txBody>
      </p:sp>
      <p:sp>
        <p:nvSpPr>
          <p:cNvPr id="3" name="Segnaposto numero diapositiva 2"/>
          <p:cNvSpPr>
            <a:spLocks noGrp="1"/>
          </p:cNvSpPr>
          <p:nvPr>
            <p:ph type="sldNum" sz="quarter" idx="10"/>
          </p:nvPr>
        </p:nvSpPr>
        <p:spPr/>
        <p:txBody>
          <a:bodyPr/>
          <a:lstStyle/>
          <a:p>
            <a:fld id="{B6F15528-21DE-4FAA-801E-634DDDAF4B2B}" type="slidenum">
              <a:rPr lang="it-IT" smtClean="0"/>
              <a:pPr/>
              <a:t>9</a:t>
            </a:fld>
            <a:endParaRPr lang="it-IT" dirty="0"/>
          </a:p>
        </p:txBody>
      </p:sp>
      <p:sp>
        <p:nvSpPr>
          <p:cNvPr id="7" name="bg object 16"/>
          <p:cNvSpPr/>
          <p:nvPr/>
        </p:nvSpPr>
        <p:spPr>
          <a:xfrm>
            <a:off x="416852" y="840663"/>
            <a:ext cx="171450" cy="171450"/>
          </a:xfrm>
          <a:custGeom>
            <a:avLst/>
            <a:gdLst/>
            <a:ahLst/>
            <a:cxnLst/>
            <a:rect l="l" t="t" r="r" b="b"/>
            <a:pathLst>
              <a:path w="171450" h="171450">
                <a:moveTo>
                  <a:pt x="171119" y="0"/>
                </a:moveTo>
                <a:lnTo>
                  <a:pt x="0" y="0"/>
                </a:lnTo>
                <a:lnTo>
                  <a:pt x="0" y="171132"/>
                </a:lnTo>
                <a:lnTo>
                  <a:pt x="171119" y="171132"/>
                </a:lnTo>
                <a:lnTo>
                  <a:pt x="171119" y="0"/>
                </a:lnTo>
                <a:close/>
              </a:path>
            </a:pathLst>
          </a:custGeom>
          <a:solidFill>
            <a:srgbClr val="939598">
              <a:alpha val="79998"/>
            </a:srgbClr>
          </a:solidFill>
        </p:spPr>
        <p:txBody>
          <a:bodyPr wrap="square" lIns="0" tIns="0" rIns="0" bIns="0" rtlCol="0"/>
          <a:lstStyle/>
          <a:p>
            <a:endParaRPr/>
          </a:p>
        </p:txBody>
      </p:sp>
      <p:sp>
        <p:nvSpPr>
          <p:cNvPr id="8" name="object 6"/>
          <p:cNvSpPr/>
          <p:nvPr/>
        </p:nvSpPr>
        <p:spPr>
          <a:xfrm>
            <a:off x="187963" y="0"/>
            <a:ext cx="6079490" cy="350520"/>
          </a:xfrm>
          <a:custGeom>
            <a:avLst/>
            <a:gdLst/>
            <a:ahLst/>
            <a:cxnLst/>
            <a:rect l="l" t="t" r="r" b="b"/>
            <a:pathLst>
              <a:path w="6079490" h="350520">
                <a:moveTo>
                  <a:pt x="0" y="0"/>
                </a:moveTo>
                <a:lnTo>
                  <a:pt x="111569" y="350062"/>
                </a:lnTo>
                <a:lnTo>
                  <a:pt x="6079337" y="349681"/>
                </a:lnTo>
                <a:lnTo>
                  <a:pt x="5960427" y="800"/>
                </a:lnTo>
                <a:lnTo>
                  <a:pt x="0" y="0"/>
                </a:lnTo>
                <a:close/>
              </a:path>
            </a:pathLst>
          </a:custGeom>
          <a:solidFill>
            <a:srgbClr val="7DBD71"/>
          </a:solidFill>
        </p:spPr>
        <p:txBody>
          <a:bodyPr wrap="square" lIns="0" tIns="0" rIns="0" bIns="0" rtlCol="0"/>
          <a:lstStyle/>
          <a:p>
            <a:r>
              <a:rPr lang="it-IT" sz="1800" b="1" dirty="0">
                <a:solidFill>
                  <a:srgbClr val="FFFFFF"/>
                </a:solidFill>
                <a:cs typeface="Tahoma"/>
              </a:rPr>
              <a:t>  </a:t>
            </a:r>
            <a:endParaRPr dirty="0"/>
          </a:p>
        </p:txBody>
      </p:sp>
      <p:sp>
        <p:nvSpPr>
          <p:cNvPr id="13" name="object 7"/>
          <p:cNvSpPr txBox="1">
            <a:spLocks noGrp="1"/>
          </p:cNvSpPr>
          <p:nvPr>
            <p:ph type="body" sz="quarter" idx="11"/>
          </p:nvPr>
        </p:nvSpPr>
        <p:spPr>
          <a:xfrm>
            <a:off x="685800" y="4632325"/>
            <a:ext cx="4038600" cy="364202"/>
          </a:xfrm>
          <a:prstGeom prst="rect">
            <a:avLst/>
          </a:prstGeom>
        </p:spPr>
        <p:txBody>
          <a:bodyPr vert="horz" wrap="square" lIns="0" tIns="12700" rIns="0" bIns="0" rtlCol="0">
            <a:spAutoFit/>
          </a:bodyPr>
          <a:lstStyle/>
          <a:p>
            <a:pPr marL="12700">
              <a:lnSpc>
                <a:spcPct val="100000"/>
              </a:lnSpc>
              <a:spcBef>
                <a:spcPts val="100"/>
              </a:spcBef>
            </a:pPr>
            <a:endParaRPr lang="it-IT" b="1" dirty="0">
              <a:solidFill>
                <a:srgbClr val="7DBD71"/>
              </a:solidFill>
              <a:cs typeface="Tahoma"/>
            </a:endParaRPr>
          </a:p>
          <a:p>
            <a:pPr marL="12700">
              <a:lnSpc>
                <a:spcPct val="100000"/>
              </a:lnSpc>
              <a:spcBef>
                <a:spcPts val="100"/>
              </a:spcBef>
            </a:pPr>
            <a:r>
              <a:rPr lang="it-IT" b="1" dirty="0">
                <a:solidFill>
                  <a:srgbClr val="7DBD71"/>
                </a:solidFill>
                <a:cs typeface="Tahoma"/>
              </a:rPr>
              <a:t>Direzione Relazioni Industriali e Affari Sociali</a:t>
            </a:r>
          </a:p>
        </p:txBody>
      </p:sp>
      <p:sp>
        <p:nvSpPr>
          <p:cNvPr id="21" name="Segnaposto testo 4">
            <a:extLst>
              <a:ext uri="{FF2B5EF4-FFF2-40B4-BE49-F238E27FC236}">
                <a16:creationId xmlns:a16="http://schemas.microsoft.com/office/drawing/2014/main" xmlns="" id="{42A46E26-68F4-EDAA-4E39-FD7201EA0E4B}"/>
              </a:ext>
            </a:extLst>
          </p:cNvPr>
          <p:cNvSpPr>
            <a:spLocks noGrp="1"/>
          </p:cNvSpPr>
          <p:nvPr>
            <p:ph type="body" idx="1"/>
          </p:nvPr>
        </p:nvSpPr>
        <p:spPr>
          <a:xfrm>
            <a:off x="588302" y="1367155"/>
            <a:ext cx="8108611" cy="1969770"/>
          </a:xfrm>
        </p:spPr>
        <p:txBody>
          <a:bodyPr/>
          <a:lstStyle/>
          <a:p>
            <a:r>
              <a:rPr lang="it-IT" sz="1600" b="1" cap="small" dirty="0">
                <a:solidFill>
                  <a:schemeClr val="tx2"/>
                </a:solidFill>
              </a:rPr>
              <a:t>Demandata a decreto del ministro del lavoro e delle politiche sociali, sentito l’ispettorato nazionale del lavoro, l’individuazione di:</a:t>
            </a:r>
          </a:p>
          <a:p>
            <a:endParaRPr lang="it-IT" sz="1600" b="1" cap="small" dirty="0">
              <a:solidFill>
                <a:schemeClr val="tx2"/>
              </a:solidFill>
            </a:endParaRPr>
          </a:p>
          <a:p>
            <a:pPr marL="742950" lvl="1" indent="-285750">
              <a:buFont typeface="Wingdings" panose="05000000000000000000" pitchFamily="2" charset="2"/>
              <a:buChar char="ü"/>
            </a:pPr>
            <a:r>
              <a:rPr lang="it-IT" sz="1600" b="1" cap="small" dirty="0">
                <a:solidFill>
                  <a:schemeClr val="tx2"/>
                </a:solidFill>
              </a:rPr>
              <a:t>modalità di presentazione della domanda per il conseguimento della patente </a:t>
            </a:r>
          </a:p>
          <a:p>
            <a:pPr marL="742950" lvl="1" indent="-285750">
              <a:buFont typeface="Wingdings" panose="05000000000000000000" pitchFamily="2" charset="2"/>
              <a:buChar char="ü"/>
            </a:pPr>
            <a:r>
              <a:rPr lang="it-IT" sz="1600" b="1" cap="small" dirty="0">
                <a:solidFill>
                  <a:schemeClr val="tx2"/>
                </a:solidFill>
              </a:rPr>
              <a:t>contenuti informativi della patente medesima</a:t>
            </a:r>
          </a:p>
          <a:p>
            <a:pPr lvl="1"/>
            <a:endParaRPr lang="it-IT" sz="1600" b="1" cap="small" dirty="0">
              <a:solidFill>
                <a:schemeClr val="tx2"/>
              </a:solidFill>
            </a:endParaRPr>
          </a:p>
          <a:p>
            <a:pPr marL="742950" lvl="1" indent="-285750">
              <a:buFont typeface="Wingdings" panose="05000000000000000000" pitchFamily="2" charset="2"/>
              <a:buChar char="ü"/>
            </a:pPr>
            <a:r>
              <a:rPr lang="it-IT" sz="1600" b="1" cap="small" dirty="0">
                <a:solidFill>
                  <a:schemeClr val="tx2"/>
                </a:solidFill>
              </a:rPr>
              <a:t>presupposti e procedimento per l’adozione del provvedimento di sospensione in via cautelare</a:t>
            </a:r>
          </a:p>
        </p:txBody>
      </p:sp>
      <p:graphicFrame>
        <p:nvGraphicFramePr>
          <p:cNvPr id="4" name="Tabella 3">
            <a:extLst>
              <a:ext uri="{FF2B5EF4-FFF2-40B4-BE49-F238E27FC236}">
                <a16:creationId xmlns:a16="http://schemas.microsoft.com/office/drawing/2014/main" xmlns="" id="{9EDABBAF-C046-7855-B97A-783CAAF3645C}"/>
              </a:ext>
            </a:extLst>
          </p:cNvPr>
          <p:cNvGraphicFramePr>
            <a:graphicFrameLocks noGrp="1"/>
          </p:cNvGraphicFramePr>
          <p:nvPr>
            <p:extLst>
              <p:ext uri="{D42A27DB-BD31-4B8C-83A1-F6EECF244321}">
                <p14:modId xmlns:p14="http://schemas.microsoft.com/office/powerpoint/2010/main" val="4264605789"/>
              </p:ext>
            </p:extLst>
          </p:nvPr>
        </p:nvGraphicFramePr>
        <p:xfrm>
          <a:off x="471725" y="3641725"/>
          <a:ext cx="8108610" cy="579120"/>
        </p:xfrm>
        <a:graphic>
          <a:graphicData uri="http://schemas.openxmlformats.org/drawingml/2006/table">
            <a:tbl>
              <a:tblPr firstRow="1" bandRow="1">
                <a:tableStyleId>{5C22544A-7EE6-4342-B048-85BDC9FD1C3A}</a:tableStyleId>
              </a:tblPr>
              <a:tblGrid>
                <a:gridCol w="8108610">
                  <a:extLst>
                    <a:ext uri="{9D8B030D-6E8A-4147-A177-3AD203B41FA5}">
                      <a16:colId xmlns:a16="http://schemas.microsoft.com/office/drawing/2014/main" xmlns="" val="951336313"/>
                    </a:ext>
                  </a:extLst>
                </a:gridCol>
              </a:tblGrid>
              <a:tr h="381000">
                <a:tc>
                  <a:txBody>
                    <a:bodyPr/>
                    <a:lstStyle/>
                    <a:p>
                      <a:pPr algn="ctr" defTabSz="914400"/>
                      <a:r>
                        <a:rPr lang="it-IT" sz="1600" u="sng" cap="small" dirty="0">
                          <a:solidFill>
                            <a:srgbClr val="FF0000"/>
                          </a:solidFill>
                          <a:latin typeface="+mn-lt"/>
                          <a:ea typeface="+mn-ea"/>
                          <a:cs typeface="+mn-cs"/>
                        </a:rPr>
                        <a:t>Decreto ministero del lavoro 18 settembre 2024, n. 132 in vigore a far data dal </a:t>
                      </a:r>
                    </a:p>
                    <a:p>
                      <a:pPr algn="ctr" defTabSz="914400"/>
                      <a:r>
                        <a:rPr lang="it-IT" sz="1600" u="sng" cap="small" dirty="0">
                          <a:solidFill>
                            <a:srgbClr val="FF0000"/>
                          </a:solidFill>
                          <a:latin typeface="+mn-lt"/>
                          <a:ea typeface="+mn-ea"/>
                          <a:cs typeface="+mn-cs"/>
                        </a:rPr>
                        <a:t>1 ottobre </a:t>
                      </a:r>
                    </a:p>
                  </a:txBody>
                  <a:tcPr>
                    <a:solidFill>
                      <a:schemeClr val="accent3">
                        <a:lumMod val="20000"/>
                        <a:lumOff val="80000"/>
                      </a:schemeClr>
                    </a:solidFill>
                  </a:tcPr>
                </a:tc>
                <a:extLst>
                  <a:ext uri="{0D108BD9-81ED-4DB2-BD59-A6C34878D82A}">
                    <a16:rowId xmlns:a16="http://schemas.microsoft.com/office/drawing/2014/main" xmlns="" val="1599830975"/>
                  </a:ext>
                </a:extLst>
              </a:tr>
            </a:tbl>
          </a:graphicData>
        </a:graphic>
      </p:graphicFrame>
    </p:spTree>
    <p:extLst>
      <p:ext uri="{BB962C8B-B14F-4D97-AF65-F5344CB8AC3E}">
        <p14:creationId xmlns:p14="http://schemas.microsoft.com/office/powerpoint/2010/main" val="4060772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1498A">
            <a:alpha val="25000"/>
          </a:srgbClr>
        </a:solidFill>
      </a:spPr>
      <a:bodyPr wrap="square" lIns="0" tIns="0" rIns="0" bIns="0" rtlCol="0"/>
      <a:lstStyle>
        <a:defPPr>
          <a:defRPr/>
        </a:defPPr>
      </a:lstStyle>
    </a:sp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24468</TotalTime>
  <Words>4911</Words>
  <Application>Microsoft Office PowerPoint</Application>
  <PresentationFormat>Personalizzato</PresentationFormat>
  <Paragraphs>645</Paragraphs>
  <Slides>49</Slides>
  <Notes>7</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Office Theme</vt:lpstr>
      <vt:lpstr> La disciplina della Patente a crediti:  le novità del decreto attuativo e le ulteriori istruzioni operative</vt:lpstr>
      <vt:lpstr>La disciplina della patente a crediti ai sensi del DL PNRR</vt:lpstr>
      <vt:lpstr>CAMPO DI APPLICAZIONE</vt:lpstr>
      <vt:lpstr>CONTROLLO DELLA PATENTE DA PARTE DEL COMMITTENTE</vt:lpstr>
      <vt:lpstr>REQUISITI PER RILASCIO DELLA PATENTE</vt:lpstr>
      <vt:lpstr>AUTOCERTIFICAZIONE</vt:lpstr>
      <vt:lpstr>PERIODO TRANSITORIO</vt:lpstr>
      <vt:lpstr>AUTOCERTIFICAZIONE (MODELLO INL)</vt:lpstr>
      <vt:lpstr>DECRETI ATTUATIVI </vt:lpstr>
      <vt:lpstr>PUNTEGGIO </vt:lpstr>
      <vt:lpstr>SOSPENSIONE IN VIA CAUTELARE</vt:lpstr>
      <vt:lpstr>PUNTEGGIO </vt:lpstr>
      <vt:lpstr>SANZIONI PER IMPRESE E LAVORATORI AUTONOMI</vt:lpstr>
      <vt:lpstr>Allegato I-bis </vt:lpstr>
      <vt:lpstr>ALLEGATO I-bis</vt:lpstr>
      <vt:lpstr>ALLEGATO I-bis</vt:lpstr>
      <vt:lpstr>ALLEGATO I-bis</vt:lpstr>
      <vt:lpstr>ALLEGATO I-bis</vt:lpstr>
      <vt:lpstr>ALLEGATO I-bis</vt:lpstr>
      <vt:lpstr> Modalità di presentazione della domanda e  contenuti informativi della patente </vt:lpstr>
      <vt:lpstr>chi presenta la domanda?</vt:lpstr>
      <vt:lpstr>chi presenta la domanda?</vt:lpstr>
      <vt:lpstr>requisiti per il rilascio della patente</vt:lpstr>
      <vt:lpstr>requisiti per il rilascio della patente</vt:lpstr>
      <vt:lpstr>requisiti per il rilascio della patente</vt:lpstr>
      <vt:lpstr>requisiti per il rilascio della patente</vt:lpstr>
      <vt:lpstr>requisiti per il rilascio della patente</vt:lpstr>
      <vt:lpstr>requisiti per il rilascio della patente</vt:lpstr>
      <vt:lpstr>come si presenta la domanda?       </vt:lpstr>
      <vt:lpstr>come si presenta la domanda?</vt:lpstr>
      <vt:lpstr>revoca della patente</vt:lpstr>
      <vt:lpstr>revoca della patente</vt:lpstr>
      <vt:lpstr>quali informazioni sono disponibili nel portale per ciascuna patente?</vt:lpstr>
      <vt:lpstr>l’accesso alle informazioni è consentito:</vt:lpstr>
      <vt:lpstr>chi può accedere alle informazioni?</vt:lpstr>
      <vt:lpstr>I crediti della patente: incremento e recupero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 slide 16_9</dc:title>
  <dc:creator>ANCE Relazioni Industriali</dc:creator>
  <cp:lastModifiedBy>Admin</cp:lastModifiedBy>
  <cp:revision>446</cp:revision>
  <cp:lastPrinted>2024-06-25T08:37:30Z</cp:lastPrinted>
  <dcterms:created xsi:type="dcterms:W3CDTF">2021-06-12T16:13:07Z</dcterms:created>
  <dcterms:modified xsi:type="dcterms:W3CDTF">2024-09-24T20:42:53Z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2021-06-09T00:00:00Z</vt:filetime>
  </property>
  <property fmtid="{D5CDD505-2E9C-101B-9397-08002B2CF9AE}" pid="3" name="Creator">
    <vt:lpwstr>Adobe Illustrator CS5</vt:lpwstr>
  </property>
  <property fmtid="{D5CDD505-2E9C-101B-9397-08002B2CF9AE}" pid="4" name="LastSaved">
    <vt:filetime>2021-06-12T00:00:00Z</vt:filetime>
  </property>
</Properties>
</file>